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9"/>
  </p:notesMasterIdLst>
  <p:handoutMasterIdLst>
    <p:handoutMasterId r:id="rId80"/>
  </p:handoutMasterIdLst>
  <p:sldIdLst>
    <p:sldId id="256" r:id="rId2"/>
    <p:sldId id="257" r:id="rId3"/>
    <p:sldId id="268" r:id="rId4"/>
    <p:sldId id="258" r:id="rId5"/>
    <p:sldId id="265" r:id="rId6"/>
    <p:sldId id="292" r:id="rId7"/>
    <p:sldId id="293" r:id="rId8"/>
    <p:sldId id="259" r:id="rId9"/>
    <p:sldId id="346" r:id="rId10"/>
    <p:sldId id="260" r:id="rId11"/>
    <p:sldId id="261" r:id="rId12"/>
    <p:sldId id="262" r:id="rId13"/>
    <p:sldId id="263" r:id="rId14"/>
    <p:sldId id="264" r:id="rId15"/>
    <p:sldId id="291" r:id="rId16"/>
    <p:sldId id="294" r:id="rId17"/>
    <p:sldId id="266" r:id="rId18"/>
    <p:sldId id="267" r:id="rId19"/>
    <p:sldId id="269" r:id="rId20"/>
    <p:sldId id="295" r:id="rId21"/>
    <p:sldId id="296" r:id="rId22"/>
    <p:sldId id="271" r:id="rId23"/>
    <p:sldId id="297" r:id="rId24"/>
    <p:sldId id="298" r:id="rId25"/>
    <p:sldId id="299" r:id="rId26"/>
    <p:sldId id="300" r:id="rId27"/>
    <p:sldId id="301" r:id="rId28"/>
    <p:sldId id="302" r:id="rId29"/>
    <p:sldId id="303" r:id="rId30"/>
    <p:sldId id="304" r:id="rId31"/>
    <p:sldId id="305" r:id="rId32"/>
    <p:sldId id="306" r:id="rId33"/>
    <p:sldId id="307" r:id="rId34"/>
    <p:sldId id="347" r:id="rId35"/>
    <p:sldId id="308" r:id="rId36"/>
    <p:sldId id="309" r:id="rId37"/>
    <p:sldId id="348" r:id="rId38"/>
    <p:sldId id="310" r:id="rId39"/>
    <p:sldId id="311" r:id="rId40"/>
    <p:sldId id="349" r:id="rId41"/>
    <p:sldId id="272" r:id="rId42"/>
    <p:sldId id="312" r:id="rId43"/>
    <p:sldId id="350" r:id="rId44"/>
    <p:sldId id="313" r:id="rId45"/>
    <p:sldId id="314" r:id="rId46"/>
    <p:sldId id="315" r:id="rId47"/>
    <p:sldId id="351" r:id="rId48"/>
    <p:sldId id="316" r:id="rId49"/>
    <p:sldId id="317" r:id="rId50"/>
    <p:sldId id="318" r:id="rId51"/>
    <p:sldId id="319" r:id="rId52"/>
    <p:sldId id="352" r:id="rId53"/>
    <p:sldId id="354" r:id="rId54"/>
    <p:sldId id="321" r:id="rId55"/>
    <p:sldId id="322" r:id="rId56"/>
    <p:sldId id="323" r:id="rId57"/>
    <p:sldId id="324" r:id="rId58"/>
    <p:sldId id="325" r:id="rId59"/>
    <p:sldId id="326" r:id="rId60"/>
    <p:sldId id="274" r:id="rId61"/>
    <p:sldId id="356" r:id="rId62"/>
    <p:sldId id="330" r:id="rId63"/>
    <p:sldId id="331" r:id="rId64"/>
    <p:sldId id="332" r:id="rId65"/>
    <p:sldId id="333" r:id="rId66"/>
    <p:sldId id="334" r:id="rId67"/>
    <p:sldId id="336" r:id="rId68"/>
    <p:sldId id="337" r:id="rId69"/>
    <p:sldId id="338" r:id="rId70"/>
    <p:sldId id="339" r:id="rId71"/>
    <p:sldId id="340" r:id="rId72"/>
    <p:sldId id="341" r:id="rId73"/>
    <p:sldId id="342" r:id="rId74"/>
    <p:sldId id="343" r:id="rId75"/>
    <p:sldId id="344" r:id="rId76"/>
    <p:sldId id="345" r:id="rId77"/>
    <p:sldId id="355" r:id="rId78"/>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2BCDFC-1B48-602B-214C-04B9DC01BB91}" v="241" dt="2025-03-15T11:58:48.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114" d="100"/>
          <a:sy n="114" d="100"/>
        </p:scale>
        <p:origin x="108" y="378"/>
      </p:cViewPr>
      <p:guideLst/>
    </p:cSldViewPr>
  </p:slideViewPr>
  <p:notesTextViewPr>
    <p:cViewPr>
      <p:scale>
        <a:sx n="1" d="1"/>
        <a:sy n="1" d="1"/>
      </p:scale>
      <p:origin x="0" y="0"/>
    </p:cViewPr>
  </p:notesTextViewPr>
  <p:notesViewPr>
    <p:cSldViewPr snapToGrid="0">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8B8025-020F-4177-8923-A113458B02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83BF0D7-34D6-4F21-A89C-6E56A70DAA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107670-ED36-4F0A-A281-2C1CAA6A7C67}" type="datetime1">
              <a:rPr lang="en-GB" smtClean="0"/>
              <a:t>15/03/2025</a:t>
            </a:fld>
            <a:endParaRPr lang="en-GB" dirty="0"/>
          </a:p>
        </p:txBody>
      </p:sp>
      <p:sp>
        <p:nvSpPr>
          <p:cNvPr id="4" name="Footer Placeholder 3">
            <a:extLst>
              <a:ext uri="{FF2B5EF4-FFF2-40B4-BE49-F238E27FC236}">
                <a16:creationId xmlns:a16="http://schemas.microsoft.com/office/drawing/2014/main" id="{8D961BE4-40B3-4C17-94CC-EA9A790349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EB8A2F4-ED8E-403F-A4B6-34FEE7ADE2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C7DE40-7AEB-4C7C-BC44-FA39FAEF52D2}" type="slidenum">
              <a:rPr lang="en-GB" smtClean="0"/>
              <a:t>‹#›</a:t>
            </a:fld>
            <a:endParaRPr lang="en-GB"/>
          </a:p>
        </p:txBody>
      </p:sp>
    </p:spTree>
    <p:extLst>
      <p:ext uri="{BB962C8B-B14F-4D97-AF65-F5344CB8AC3E}">
        <p14:creationId xmlns:p14="http://schemas.microsoft.com/office/powerpoint/2010/main" val="2354918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2D2D3-0165-4B5D-ADED-1331DF83D0BE}" type="datetime1">
              <a:rPr lang="en-GB" smtClean="0"/>
              <a:pPr/>
              <a:t>15/03/2025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6AA59-A65D-4FFD-9D6B-AAE6A5DDB6BE}" type="slidenum">
              <a:rPr lang="en-GB" noProof="0" smtClean="0"/>
              <a:t>‹#›</a:t>
            </a:fld>
            <a:endParaRPr lang="en-GB" noProof="0"/>
          </a:p>
        </p:txBody>
      </p:sp>
    </p:spTree>
    <p:extLst>
      <p:ext uri="{BB962C8B-B14F-4D97-AF65-F5344CB8AC3E}">
        <p14:creationId xmlns:p14="http://schemas.microsoft.com/office/powerpoint/2010/main" val="14178258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46AA59-A65D-4FFD-9D6B-AAE6A5DDB6BE}" type="slidenum">
              <a:rPr lang="en-GB" smtClean="0"/>
              <a:t>1</a:t>
            </a:fld>
            <a:endParaRPr lang="en-GB"/>
          </a:p>
        </p:txBody>
      </p:sp>
    </p:spTree>
    <p:extLst>
      <p:ext uri="{BB962C8B-B14F-4D97-AF65-F5344CB8AC3E}">
        <p14:creationId xmlns:p14="http://schemas.microsoft.com/office/powerpoint/2010/main" val="2021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rtlCol="0" anchor="b"/>
          <a:lstStyle>
            <a:lvl1pPr>
              <a:defRPr sz="7200"/>
            </a:lvl1pPr>
          </a:lstStyle>
          <a:p>
            <a:pPr rtl="0"/>
            <a:r>
              <a:rPr lang="en-GB" noProof="0"/>
              <a:t>Click to edit Master title style</a:t>
            </a:r>
          </a:p>
        </p:txBody>
      </p:sp>
      <p:sp>
        <p:nvSpPr>
          <p:cNvPr id="3" name="Subtitle 2"/>
          <p:cNvSpPr>
            <a:spLocks noGrp="1"/>
          </p:cNvSpPr>
          <p:nvPr>
            <p:ph type="subTitle" idx="1"/>
          </p:nvPr>
        </p:nvSpPr>
        <p:spPr>
          <a:xfrm>
            <a:off x="1154955" y="4777380"/>
            <a:ext cx="8825658" cy="861420"/>
          </a:xfrm>
        </p:spPr>
        <p:txBody>
          <a:bodyPr rtlCol="0"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GB" noProof="0"/>
              <a:t>Click to edit Master subtitle style</a:t>
            </a:r>
          </a:p>
        </p:txBody>
      </p:sp>
      <p:sp>
        <p:nvSpPr>
          <p:cNvPr id="4" name="Date Placeholder 3"/>
          <p:cNvSpPr>
            <a:spLocks noGrp="1"/>
          </p:cNvSpPr>
          <p:nvPr>
            <p:ph type="dt" sz="half" idx="10"/>
          </p:nvPr>
        </p:nvSpPr>
        <p:spPr/>
        <p:txBody>
          <a:bodyPr rtlCol="0"/>
          <a:lstStyle/>
          <a:p>
            <a:pPr rtl="0"/>
            <a:fld id="{A87CFA2D-0255-48EB-AF02-8DA9AECA4556}" type="datetime1">
              <a:rPr lang="en-GB" noProof="0" smtClean="0"/>
              <a:t>15/03/2025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rtlCol="0" anchor="b">
            <a:normAutofit/>
          </a:bodyPr>
          <a:lstStyle>
            <a:lvl1pPr algn="l">
              <a:defRPr sz="2400" b="0"/>
            </a:lvl1pPr>
          </a:lstStyle>
          <a:p>
            <a:pPr rtl="0"/>
            <a:r>
              <a:rPr lang="en-GB" noProof="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4" name="Text Placeholder 3"/>
          <p:cNvSpPr>
            <a:spLocks noGrp="1"/>
          </p:cNvSpPr>
          <p:nvPr>
            <p:ph type="body" sz="half" idx="2"/>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73D7790F-031A-42D6-8CE7-EF8A9E725AD9}" type="datetime1">
              <a:rPr lang="en-GB" noProof="0" smtClean="0"/>
              <a:t>15/03/2025</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rtlCol="0"/>
          <a:lstStyle>
            <a:lvl1pPr>
              <a:defRPr sz="4800"/>
            </a:lvl1pPr>
          </a:lstStyle>
          <a:p>
            <a:pPr rtl="0"/>
            <a:r>
              <a:rPr lang="en-GB" noProof="0"/>
              <a:t>Click to edit Master title style</a:t>
            </a:r>
          </a:p>
        </p:txBody>
      </p:sp>
      <p:sp>
        <p:nvSpPr>
          <p:cNvPr id="8" name="Text Placeholder 3"/>
          <p:cNvSpPr>
            <a:spLocks noGrp="1"/>
          </p:cNvSpPr>
          <p:nvPr>
            <p:ph type="body" sz="half" idx="2"/>
          </p:nvPr>
        </p:nvSpPr>
        <p:spPr>
          <a:xfrm>
            <a:off x="1154954" y="3657600"/>
            <a:ext cx="8825659" cy="23622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F050EB04-230C-420C-98ED-1BE8AD2CBA8C}" type="datetime1">
              <a:rPr lang="en-GB" noProof="0" smtClean="0"/>
              <a:t>15/03/2025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rtlCol="0"/>
          <a:lstStyle>
            <a:lvl1pPr>
              <a:defRPr sz="4800"/>
            </a:lvl1pPr>
          </a:lstStyle>
          <a:p>
            <a:pPr rtl="0"/>
            <a:r>
              <a:rPr lang="en-GB" noProof="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rtl="0">
              <a:buNone/>
            </a:pPr>
            <a:r>
              <a:rPr lang="en-GB" noProof="0"/>
              <a:t>Click to edit Master text styles</a:t>
            </a:r>
          </a:p>
        </p:txBody>
      </p:sp>
      <p:sp>
        <p:nvSpPr>
          <p:cNvPr id="10" name="Text Placeholder 3"/>
          <p:cNvSpPr>
            <a:spLocks noGrp="1"/>
          </p:cNvSpPr>
          <p:nvPr>
            <p:ph type="body" sz="half" idx="2"/>
          </p:nvPr>
        </p:nvSpPr>
        <p:spPr>
          <a:xfrm>
            <a:off x="1154954" y="4350657"/>
            <a:ext cx="8825659" cy="16764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E9D058B2-1E74-4EC8-8785-8F6215798FC0}" type="datetime1">
              <a:rPr lang="en-GB" noProof="0" smtClean="0"/>
              <a:t>15/03/2025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n-GB" noProof="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n-GB" noProof="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rtlCol="0" anchor="b"/>
          <a:lstStyle>
            <a:lvl1pPr algn="l">
              <a:defRPr sz="4000" b="0" cap="none"/>
            </a:lvl1pPr>
          </a:lstStyle>
          <a:p>
            <a:pPr rtl="0"/>
            <a:r>
              <a:rPr lang="en-GB" noProof="0"/>
              <a:t>Click to edit Master title style</a:t>
            </a:r>
          </a:p>
        </p:txBody>
      </p:sp>
      <p:sp>
        <p:nvSpPr>
          <p:cNvPr id="3" name="Text Placeholder 2"/>
          <p:cNvSpPr>
            <a:spLocks noGrp="1"/>
          </p:cNvSpPr>
          <p:nvPr>
            <p:ph type="body" idx="1"/>
          </p:nvPr>
        </p:nvSpPr>
        <p:spPr>
          <a:xfrm>
            <a:off x="1154954" y="4777381"/>
            <a:ext cx="8825659" cy="860400"/>
          </a:xfrm>
        </p:spPr>
        <p:txBody>
          <a:bodyPr rtlCol="0"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216E4B57-ECC1-434A-BBE8-974DFAE1AFB6}" type="datetime1">
              <a:rPr lang="en-GB" noProof="0" smtClean="0"/>
              <a:t>15/03/2025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vl1pPr>
          </a:lstStyle>
          <a:p>
            <a:pPr rtl="0"/>
            <a:r>
              <a:rPr lang="en-GB" noProof="0"/>
              <a:t>Click to edit Master title style</a:t>
            </a:r>
          </a:p>
        </p:txBody>
      </p:sp>
      <p:sp>
        <p:nvSpPr>
          <p:cNvPr id="3" name="Text Placeholder 2"/>
          <p:cNvSpPr>
            <a:spLocks noGrp="1"/>
          </p:cNvSpPr>
          <p:nvPr>
            <p:ph type="body" idx="1"/>
          </p:nvPr>
        </p:nvSpPr>
        <p:spPr>
          <a:xfrm>
            <a:off x="632947" y="1981200"/>
            <a:ext cx="2946866"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6" name="Text Placeholder 3"/>
          <p:cNvSpPr>
            <a:spLocks noGrp="1"/>
          </p:cNvSpPr>
          <p:nvPr>
            <p:ph type="body" sz="half" idx="15"/>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Text Placeholder 4"/>
          <p:cNvSpPr>
            <a:spLocks noGrp="1"/>
          </p:cNvSpPr>
          <p:nvPr>
            <p:ph type="body" sz="quarter" idx="3"/>
          </p:nvPr>
        </p:nvSpPr>
        <p:spPr>
          <a:xfrm>
            <a:off x="3883659" y="1981200"/>
            <a:ext cx="2936241"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9" name="Text Placeholder 3"/>
          <p:cNvSpPr>
            <a:spLocks noGrp="1"/>
          </p:cNvSpPr>
          <p:nvPr>
            <p:ph type="body" sz="half" idx="16"/>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14" name="Text Placeholder 4"/>
          <p:cNvSpPr>
            <a:spLocks noGrp="1"/>
          </p:cNvSpPr>
          <p:nvPr>
            <p:ph type="body" sz="quarter" idx="13"/>
          </p:nvPr>
        </p:nvSpPr>
        <p:spPr>
          <a:xfrm>
            <a:off x="7124700" y="1981200"/>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0" name="Text Placeholder 3"/>
          <p:cNvSpPr>
            <a:spLocks noGrp="1"/>
          </p:cNvSpPr>
          <p:nvPr>
            <p:ph type="body" sz="half" idx="17"/>
          </p:nvPr>
        </p:nvSpPr>
        <p:spPr>
          <a:xfrm>
            <a:off x="7124700" y="266700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fld id="{02E54EF8-E347-4531-9C66-3C0DB6CAC068}" type="datetime1">
              <a:rPr lang="en-GB" noProof="0" smtClean="0"/>
              <a:t>15/03/2025</a:t>
            </a:fld>
            <a:endParaRPr lang="en-GB" noProof="0"/>
          </a:p>
        </p:txBody>
      </p:sp>
      <p:sp>
        <p:nvSpPr>
          <p:cNvPr id="4"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vl1pPr>
          </a:lstStyle>
          <a:p>
            <a:pPr rtl="0"/>
            <a:r>
              <a:rPr lang="en-GB" noProof="0"/>
              <a:t>Click to edit Master title style</a:t>
            </a:r>
          </a:p>
        </p:txBody>
      </p:sp>
      <p:sp>
        <p:nvSpPr>
          <p:cNvPr id="3" name="Text Placeholder 2"/>
          <p:cNvSpPr>
            <a:spLocks noGrp="1"/>
          </p:cNvSpPr>
          <p:nvPr>
            <p:ph type="body" idx="1"/>
          </p:nvPr>
        </p:nvSpPr>
        <p:spPr>
          <a:xfrm>
            <a:off x="652463" y="4250949"/>
            <a:ext cx="2940050"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22" name="Text Placeholder 3"/>
          <p:cNvSpPr>
            <a:spLocks noGrp="1"/>
          </p:cNvSpPr>
          <p:nvPr>
            <p:ph type="body" sz="half" idx="18"/>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Text Placeholder 4"/>
          <p:cNvSpPr>
            <a:spLocks noGrp="1"/>
          </p:cNvSpPr>
          <p:nvPr>
            <p:ph type="body" sz="quarter" idx="3"/>
          </p:nvPr>
        </p:nvSpPr>
        <p:spPr>
          <a:xfrm>
            <a:off x="3889375" y="4250949"/>
            <a:ext cx="2930525"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23" name="Text Placeholder 3"/>
          <p:cNvSpPr>
            <a:spLocks noGrp="1"/>
          </p:cNvSpPr>
          <p:nvPr>
            <p:ph type="body" sz="half" idx="19"/>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14" name="Text Placeholder 4"/>
          <p:cNvSpPr>
            <a:spLocks noGrp="1"/>
          </p:cNvSpPr>
          <p:nvPr>
            <p:ph type="body" sz="quarter" idx="13"/>
          </p:nvPr>
        </p:nvSpPr>
        <p:spPr>
          <a:xfrm>
            <a:off x="7124700" y="4250949"/>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24" name="Text Placeholder 3"/>
          <p:cNvSpPr>
            <a:spLocks noGrp="1"/>
          </p:cNvSpPr>
          <p:nvPr>
            <p:ph type="body" sz="half" idx="20"/>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fld id="{75D87D1D-1076-47A2-9A7C-82B4F5AB6215}" type="datetime1">
              <a:rPr lang="en-GB" noProof="0" smtClean="0"/>
              <a:t>15/03/2025</a:t>
            </a:fld>
            <a:endParaRPr lang="en-GB" noProof="0"/>
          </a:p>
        </p:txBody>
      </p:sp>
      <p:sp>
        <p:nvSpPr>
          <p:cNvPr id="4"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Vertical Text Placeholder 2"/>
          <p:cNvSpPr>
            <a:spLocks noGrp="1"/>
          </p:cNvSpPr>
          <p:nvPr>
            <p:ph type="body" orient="vert" idx="1"/>
          </p:nvPr>
        </p:nvSpPr>
        <p:spPr/>
        <p:txBody>
          <a:bodyPr vert="eaVert" rtlCol="0" anchor="t" anchorCtr="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585CBAB0-3CB7-40F9-9CC7-95C1C4394573}" type="datetime1">
              <a:rPr lang="en-GB" noProof="0" smtClean="0"/>
              <a:t>15/03/2025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rtlCol="0" anchor="b" anchorCtr="0"/>
          <a:lstStyle/>
          <a:p>
            <a:pPr rtl="0"/>
            <a:r>
              <a:rPr lang="en-GB" noProof="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D2E16CF7-4BA9-4A3F-B8D4-018FCE9D06D8}" type="datetime1">
              <a:rPr lang="en-GB" noProof="0" smtClean="0"/>
              <a:t>15/03/2025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3"/>
          <p:cNvSpPr>
            <a:spLocks noGrp="1"/>
          </p:cNvSpPr>
          <p:nvPr>
            <p:ph type="dt" sz="half" idx="10"/>
          </p:nvPr>
        </p:nvSpPr>
        <p:spPr/>
        <p:txBody>
          <a:bodyPr rtlCol="0"/>
          <a:lstStyle/>
          <a:p>
            <a:pPr rtl="0"/>
            <a:fld id="{447A697C-2754-4B9C-88A7-BEF0E1D7FAC5}" type="datetime1">
              <a:rPr lang="en-GB" noProof="0" smtClean="0"/>
              <a:t>15/03/2025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rtlCol="0" anchor="b"/>
          <a:lstStyle>
            <a:lvl1pPr algn="l">
              <a:defRPr sz="4000" b="0" cap="none"/>
            </a:lvl1pPr>
          </a:lstStyle>
          <a:p>
            <a:pPr rtl="0"/>
            <a:r>
              <a:rPr lang="en-GB" noProof="0"/>
              <a:t>Click to edit Master title style</a:t>
            </a:r>
          </a:p>
        </p:txBody>
      </p:sp>
      <p:sp>
        <p:nvSpPr>
          <p:cNvPr id="3" name="Text Placeholder 2"/>
          <p:cNvSpPr>
            <a:spLocks noGrp="1"/>
          </p:cNvSpPr>
          <p:nvPr>
            <p:ph type="body" idx="1"/>
          </p:nvPr>
        </p:nvSpPr>
        <p:spPr>
          <a:xfrm>
            <a:off x="1154955" y="4777381"/>
            <a:ext cx="8825658" cy="860400"/>
          </a:xfrm>
        </p:spPr>
        <p:txBody>
          <a:bodyPr rtlCol="0"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BE41F316-BA56-4184-9864-D2FEE684AE54}" type="datetime1">
              <a:rPr lang="en-GB" noProof="0" smtClean="0"/>
              <a:t>15/03/2025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sz="half" idx="1"/>
          </p:nvPr>
        </p:nvSpPr>
        <p:spPr>
          <a:xfrm>
            <a:off x="1103312" y="2060575"/>
            <a:ext cx="4396339" cy="4195763"/>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p:nvPr>
        </p:nvSpPr>
        <p:spPr>
          <a:xfrm>
            <a:off x="5654493" y="2056092"/>
            <a:ext cx="4396341" cy="4200245"/>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6A791826-1A1E-4E8B-B47B-7793EE0D0ED8}" type="datetime1">
              <a:rPr lang="en-GB" noProof="0" smtClean="0"/>
              <a:t>15/03/2025</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GB" noProof="0"/>
              <a:t>Click to edit Master title style</a:t>
            </a:r>
          </a:p>
        </p:txBody>
      </p:sp>
      <p:sp>
        <p:nvSpPr>
          <p:cNvPr id="3" name="Text Placeholder 2"/>
          <p:cNvSpPr>
            <a:spLocks noGrp="1"/>
          </p:cNvSpPr>
          <p:nvPr>
            <p:ph type="body" idx="1"/>
          </p:nvPr>
        </p:nvSpPr>
        <p:spPr>
          <a:xfrm>
            <a:off x="1103313" y="1905000"/>
            <a:ext cx="4396338"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1103312"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p:nvPr>
        </p:nvSpPr>
        <p:spPr>
          <a:xfrm>
            <a:off x="5654495" y="1905000"/>
            <a:ext cx="4396339"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p:cNvSpPr>
            <a:spLocks noGrp="1"/>
          </p:cNvSpPr>
          <p:nvPr>
            <p:ph sz="quarter" idx="4"/>
          </p:nvPr>
        </p:nvSpPr>
        <p:spPr>
          <a:xfrm>
            <a:off x="5654495"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2B7F51C3-E899-4B72-81BD-DD436F73D70F}" type="datetime1">
              <a:rPr lang="en-GB" noProof="0" smtClean="0"/>
              <a:t>15/03/2025</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7" name="Date Placeholder 2"/>
          <p:cNvSpPr>
            <a:spLocks noGrp="1"/>
          </p:cNvSpPr>
          <p:nvPr>
            <p:ph type="dt" sz="half" idx="10"/>
          </p:nvPr>
        </p:nvSpPr>
        <p:spPr/>
        <p:txBody>
          <a:bodyPr rtlCol="0"/>
          <a:lstStyle/>
          <a:p>
            <a:pPr rtl="0"/>
            <a:fld id="{ED764339-49E9-477D-8D62-EDDD172CF2D6}" type="datetime1">
              <a:rPr lang="en-GB" noProof="0" smtClean="0"/>
              <a:t>15/03/2025</a:t>
            </a:fld>
            <a:endParaRPr lang="en-GB" noProof="0"/>
          </a:p>
        </p:txBody>
      </p:sp>
      <p:sp>
        <p:nvSpPr>
          <p:cNvPr id="5" name="Footer Placeholder 3"/>
          <p:cNvSpPr>
            <a:spLocks noGrp="1"/>
          </p:cNvSpPr>
          <p:nvPr>
            <p:ph type="ftr" sz="quarter" idx="11"/>
          </p:nvPr>
        </p:nvSpPr>
        <p:spPr/>
        <p:txBody>
          <a:bodyPr rtlCol="0"/>
          <a:lstStyle/>
          <a:p>
            <a:pPr rtl="0"/>
            <a:endParaRPr lang="en-GB" noProof="0"/>
          </a:p>
        </p:txBody>
      </p:sp>
      <p:sp>
        <p:nvSpPr>
          <p:cNvPr id="6" name="Slide Number Placeholder 4"/>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rtlCol="0"/>
          <a:lstStyle/>
          <a:p>
            <a:pPr rtl="0"/>
            <a:fld id="{09E0262B-C3C1-4C6D-9A9C-667433511425}" type="datetime1">
              <a:rPr lang="en-GB" noProof="0" smtClean="0"/>
              <a:t>15/03/2025</a:t>
            </a:fld>
            <a:endParaRPr lang="en-GB" noProof="0"/>
          </a:p>
        </p:txBody>
      </p:sp>
      <p:sp>
        <p:nvSpPr>
          <p:cNvPr id="5" name="Footer Placeholder 2"/>
          <p:cNvSpPr>
            <a:spLocks noGrp="1"/>
          </p:cNvSpPr>
          <p:nvPr>
            <p:ph type="ftr" sz="quarter" idx="11"/>
          </p:nvPr>
        </p:nvSpPr>
        <p:spPr/>
        <p:txBody>
          <a:bodyPr rtlCol="0"/>
          <a:lstStyle/>
          <a:p>
            <a:pPr rtl="0"/>
            <a:endParaRPr lang="en-GB" noProof="0"/>
          </a:p>
        </p:txBody>
      </p:sp>
      <p:sp>
        <p:nvSpPr>
          <p:cNvPr id="6" name="Slide Number Placeholder 3"/>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rtlCol="0" anchor="b"/>
          <a:lstStyle>
            <a:lvl1pPr algn="l">
              <a:defRPr sz="2400" b="0"/>
            </a:lvl1pPr>
          </a:lstStyle>
          <a:p>
            <a:pPr rtl="0"/>
            <a:r>
              <a:rPr lang="en-GB" noProof="0"/>
              <a:t>Click to edit Master title style</a:t>
            </a:r>
          </a:p>
        </p:txBody>
      </p:sp>
      <p:sp>
        <p:nvSpPr>
          <p:cNvPr id="3" name="Content Placeholder 2"/>
          <p:cNvSpPr>
            <a:spLocks noGrp="1"/>
          </p:cNvSpPr>
          <p:nvPr>
            <p:ph idx="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p:nvPr>
        </p:nvSpPr>
        <p:spPr>
          <a:xfrm>
            <a:off x="1154953"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7" name="Date Placeholder 4"/>
          <p:cNvSpPr>
            <a:spLocks noGrp="1"/>
          </p:cNvSpPr>
          <p:nvPr>
            <p:ph type="dt" sz="half" idx="10"/>
          </p:nvPr>
        </p:nvSpPr>
        <p:spPr/>
        <p:txBody>
          <a:bodyPr rtlCol="0"/>
          <a:lstStyle/>
          <a:p>
            <a:pPr rtl="0"/>
            <a:fld id="{0A17EDFE-3B2D-409E-815B-664566D1B138}" type="datetime1">
              <a:rPr lang="en-GB" noProof="0" smtClean="0"/>
              <a:t>15/03/2025</a:t>
            </a:fld>
            <a:endParaRPr lang="en-GB" noProof="0"/>
          </a:p>
        </p:txBody>
      </p:sp>
      <p:sp>
        <p:nvSpPr>
          <p:cNvPr id="5" name="Footer Placeholder 5"/>
          <p:cNvSpPr>
            <a:spLocks noGrp="1"/>
          </p:cNvSpPr>
          <p:nvPr>
            <p:ph type="ftr" sz="quarter" idx="11"/>
          </p:nvPr>
        </p:nvSpPr>
        <p:spPr/>
        <p:txBody>
          <a:bodyPr rtlCol="0"/>
          <a:lstStyle/>
          <a:p>
            <a:pPr rtl="0"/>
            <a:endParaRPr lang="en-GB" noProof="0"/>
          </a:p>
        </p:txBody>
      </p:sp>
      <p:sp>
        <p:nvSpPr>
          <p:cNvPr id="6" name="Slide Number Placeholder 6"/>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rtlCol="0" anchor="b">
            <a:normAutofit/>
          </a:bodyPr>
          <a:lstStyle>
            <a:lvl1pPr algn="l">
              <a:defRPr sz="3600" b="0"/>
            </a:lvl1pPr>
          </a:lstStyle>
          <a:p>
            <a:pPr rtl="0"/>
            <a:r>
              <a:rPr lang="en-GB" noProof="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4" name="Text Placeholder 3"/>
          <p:cNvSpPr>
            <a:spLocks noGrp="1"/>
          </p:cNvSpPr>
          <p:nvPr>
            <p:ph type="body" sz="half" idx="2"/>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81BEC05C-0C7D-4CFC-AB94-3D6075A054D5}" type="datetime1">
              <a:rPr lang="en-GB" noProof="0" smtClean="0"/>
              <a:t>15/03/2025</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02111984F565}" type="slidenum">
              <a:rPr lang="en-GB" noProof="0" smtClean="0"/>
              <a:t>‹#›</a:t>
            </a:fld>
            <a:endParaRPr lang="en-GB"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en-GB" noProof="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3446B9D6-22F8-4AB0-ACFB-10DA600FE9C2}" type="datetime1">
              <a:rPr lang="en-GB" noProof="0" smtClean="0"/>
              <a:t>15/03/2025</a:t>
            </a:fld>
            <a:endParaRPr lang="en-GB" noProof="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en-GB" noProof="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57F1E4F-1CFF-5643-939E-02111984F565}" type="slidenum">
              <a:rPr lang="en-GB" noProof="0" smtClean="0"/>
              <a:t>‹#›</a:t>
            </a:fld>
            <a:endParaRPr lang="en-GB"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t">
            <a:noAutofit/>
          </a:bodyPr>
          <a:lstStyle/>
          <a:p>
            <a:r>
              <a:rPr lang="en-GB" dirty="0">
                <a:ea typeface="+mj-lt"/>
                <a:cs typeface="+mj-lt"/>
              </a:rPr>
              <a:t>"LEADERSHIP </a:t>
            </a:r>
            <a:endParaRPr lang="en-US" dirty="0"/>
          </a:p>
          <a:p>
            <a:r>
              <a:rPr lang="en-GB" dirty="0">
                <a:ea typeface="+mj-lt"/>
                <a:cs typeface="+mj-lt"/>
              </a:rPr>
              <a:t>AT ITS VERY BEST"</a:t>
            </a:r>
            <a:endParaRPr lang="en-GB" dirty="0"/>
          </a:p>
          <a:p>
            <a:endParaRPr lang="en-GB" dirty="0"/>
          </a:p>
        </p:txBody>
      </p:sp>
      <p:sp>
        <p:nvSpPr>
          <p:cNvPr id="3" name="Subtitle 2"/>
          <p:cNvSpPr>
            <a:spLocks noGrp="1"/>
          </p:cNvSpPr>
          <p:nvPr>
            <p:ph type="subTitle" idx="1"/>
          </p:nvPr>
        </p:nvSpPr>
        <p:spPr/>
        <p:txBody>
          <a:bodyPr rtlCol="0"/>
          <a:lstStyle/>
          <a:p>
            <a:r>
              <a:rPr lang="en-GB" dirty="0"/>
              <a:t>By </a:t>
            </a:r>
            <a:r>
              <a:rPr lang="en-GB" dirty="0" err="1"/>
              <a:t>william</a:t>
            </a:r>
            <a:r>
              <a:rPr lang="en-GB" dirty="0"/>
              <a:t> hayes</a:t>
            </a:r>
          </a:p>
        </p:txBody>
      </p:sp>
    </p:spTree>
    <p:extLst>
      <p:ext uri="{BB962C8B-B14F-4D97-AF65-F5344CB8AC3E}">
        <p14:creationId xmlns:p14="http://schemas.microsoft.com/office/powerpoint/2010/main" val="229973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20654F-4F3E-4AA4-1E7A-F8D0EA6C8517}"/>
              </a:ext>
            </a:extLst>
          </p:cNvPr>
          <p:cNvSpPr txBox="1"/>
          <p:nvPr/>
        </p:nvSpPr>
        <p:spPr>
          <a:xfrm>
            <a:off x="931333" y="1185333"/>
            <a:ext cx="1077242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We need professional leaders who are role models and who earn respect through the example they show</a:t>
            </a:r>
            <a:endParaRPr lang="en-US" dirty="0"/>
          </a:p>
        </p:txBody>
      </p:sp>
      <p:sp>
        <p:nvSpPr>
          <p:cNvPr id="5" name="TextBox 4">
            <a:extLst>
              <a:ext uri="{FF2B5EF4-FFF2-40B4-BE49-F238E27FC236}">
                <a16:creationId xmlns:a16="http://schemas.microsoft.com/office/drawing/2014/main" id="{4C7790AD-D4AB-D10A-AFD3-36CF496143DD}"/>
              </a:ext>
            </a:extLst>
          </p:cNvPr>
          <p:cNvSpPr txBox="1"/>
          <p:nvPr/>
        </p:nvSpPr>
        <p:spPr>
          <a:xfrm>
            <a:off x="931333" y="2609491"/>
            <a:ext cx="986931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A system where value for money is based on achieving top quality at the lowest cost at all levels, throughout the public sector</a:t>
            </a:r>
            <a:endParaRPr lang="en-US" dirty="0"/>
          </a:p>
        </p:txBody>
      </p:sp>
      <p:sp>
        <p:nvSpPr>
          <p:cNvPr id="6" name="TextBox 5">
            <a:extLst>
              <a:ext uri="{FF2B5EF4-FFF2-40B4-BE49-F238E27FC236}">
                <a16:creationId xmlns:a16="http://schemas.microsoft.com/office/drawing/2014/main" id="{20F7DE75-F5EA-5153-434A-59E21F31182C}"/>
              </a:ext>
            </a:extLst>
          </p:cNvPr>
          <p:cNvSpPr txBox="1"/>
          <p:nvPr/>
        </p:nvSpPr>
        <p:spPr>
          <a:xfrm>
            <a:off x="931333" y="4448728"/>
            <a:ext cx="1139331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A leadership culture, based on professionalism, vocation, dedication, and commitment to service, paramount in every aspect of behaviour, management and service delivery</a:t>
            </a:r>
            <a:endParaRPr lang="en-US" dirty="0"/>
          </a:p>
        </p:txBody>
      </p:sp>
    </p:spTree>
    <p:extLst>
      <p:ext uri="{BB962C8B-B14F-4D97-AF65-F5344CB8AC3E}">
        <p14:creationId xmlns:p14="http://schemas.microsoft.com/office/powerpoint/2010/main" val="39755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123A44-BC61-BAA9-0AA8-B02E2D40246E}"/>
              </a:ext>
            </a:extLst>
          </p:cNvPr>
          <p:cNvSpPr txBox="1"/>
          <p:nvPr/>
        </p:nvSpPr>
        <p:spPr>
          <a:xfrm>
            <a:off x="691710" y="2825151"/>
            <a:ext cx="1080064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ea typeface="+mn-lt"/>
                <a:cs typeface="+mn-lt"/>
              </a:rPr>
              <a:t>"Inspiration, creativity and imagination, not followers of fashion."</a:t>
            </a:r>
            <a:endParaRPr lang="en-US" dirty="0"/>
          </a:p>
        </p:txBody>
      </p:sp>
    </p:spTree>
    <p:extLst>
      <p:ext uri="{BB962C8B-B14F-4D97-AF65-F5344CB8AC3E}">
        <p14:creationId xmlns:p14="http://schemas.microsoft.com/office/powerpoint/2010/main" val="214239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6D4C9-7183-A537-CE70-F32959031BA2}"/>
              </a:ext>
            </a:extLst>
          </p:cNvPr>
          <p:cNvSpPr txBox="1"/>
          <p:nvPr/>
        </p:nvSpPr>
        <p:spPr>
          <a:xfrm>
            <a:off x="1100666" y="1354667"/>
            <a:ext cx="931897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A model based on significant and substantial years of learning, experience, leadership and management </a:t>
            </a:r>
            <a:endParaRPr lang="en-US" dirty="0">
              <a:ea typeface="+mn-lt"/>
              <a:cs typeface="+mn-lt"/>
            </a:endParaRPr>
          </a:p>
        </p:txBody>
      </p:sp>
      <p:sp>
        <p:nvSpPr>
          <p:cNvPr id="2" name="TextBox 1">
            <a:extLst>
              <a:ext uri="{FF2B5EF4-FFF2-40B4-BE49-F238E27FC236}">
                <a16:creationId xmlns:a16="http://schemas.microsoft.com/office/drawing/2014/main" id="{19EB9CC3-9133-8088-3D3E-A747847AA62E}"/>
              </a:ext>
            </a:extLst>
          </p:cNvPr>
          <p:cNvSpPr txBox="1"/>
          <p:nvPr/>
        </p:nvSpPr>
        <p:spPr>
          <a:xfrm>
            <a:off x="1101307" y="4839419"/>
            <a:ext cx="998938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Segoe UI"/>
              </a:rPr>
              <a:t>Knowledge and examples, acquired from many hundreds of colleagues in the fields of leadership, management and education world-wide</a:t>
            </a:r>
            <a:r>
              <a:rPr lang="en-US" sz="2800" dirty="0">
                <a:cs typeface="Segoe UI"/>
              </a:rPr>
              <a:t>​</a:t>
            </a:r>
          </a:p>
        </p:txBody>
      </p:sp>
      <p:sp>
        <p:nvSpPr>
          <p:cNvPr id="3" name="TextBox 2">
            <a:extLst>
              <a:ext uri="{FF2B5EF4-FFF2-40B4-BE49-F238E27FC236}">
                <a16:creationId xmlns:a16="http://schemas.microsoft.com/office/drawing/2014/main" id="{9E16BB7C-56A8-3844-2AC5-D1F343B2413E}"/>
              </a:ext>
            </a:extLst>
          </p:cNvPr>
          <p:cNvSpPr txBox="1"/>
          <p:nvPr/>
        </p:nvSpPr>
        <p:spPr>
          <a:xfrm>
            <a:off x="1101306" y="3128513"/>
            <a:ext cx="998938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Segoe UI"/>
              </a:rPr>
              <a:t>Personally over 40 years of knowledge, learning and experience to this approach, which is tried, tested and proven</a:t>
            </a:r>
            <a:endParaRPr lang="en-US" sz="2800" dirty="0">
              <a:cs typeface="Segoe UI"/>
            </a:endParaRPr>
          </a:p>
        </p:txBody>
      </p:sp>
    </p:spTree>
    <p:extLst>
      <p:ext uri="{BB962C8B-B14F-4D97-AF65-F5344CB8AC3E}">
        <p14:creationId xmlns:p14="http://schemas.microsoft.com/office/powerpoint/2010/main" val="326474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6D4C9-7183-A537-CE70-F32959031BA2}"/>
              </a:ext>
            </a:extLst>
          </p:cNvPr>
          <p:cNvSpPr txBox="1"/>
          <p:nvPr/>
        </p:nvSpPr>
        <p:spPr>
          <a:xfrm>
            <a:off x="1100666" y="1354667"/>
            <a:ext cx="931897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My experience from the shop floor to the board room, are gained across a wide breadth of areas of operation in the private and public sectors</a:t>
            </a:r>
            <a:endParaRPr lang="en-GB" sz="2800" dirty="0"/>
          </a:p>
        </p:txBody>
      </p:sp>
      <p:sp>
        <p:nvSpPr>
          <p:cNvPr id="2" name="TextBox 1">
            <a:extLst>
              <a:ext uri="{FF2B5EF4-FFF2-40B4-BE49-F238E27FC236}">
                <a16:creationId xmlns:a16="http://schemas.microsoft.com/office/drawing/2014/main" id="{42FC2653-9404-CFE1-8B75-B1024C48C0A1}"/>
              </a:ext>
            </a:extLst>
          </p:cNvPr>
          <p:cNvSpPr txBox="1"/>
          <p:nvPr/>
        </p:nvSpPr>
        <p:spPr>
          <a:xfrm>
            <a:off x="1101306" y="3272287"/>
            <a:ext cx="914112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A successful and rewarding career and life so far to date</a:t>
            </a:r>
          </a:p>
        </p:txBody>
      </p:sp>
      <p:sp>
        <p:nvSpPr>
          <p:cNvPr id="3" name="TextBox 2">
            <a:extLst>
              <a:ext uri="{FF2B5EF4-FFF2-40B4-BE49-F238E27FC236}">
                <a16:creationId xmlns:a16="http://schemas.microsoft.com/office/drawing/2014/main" id="{82D2399F-DD83-0DFA-24DE-ABECC79B4049}"/>
              </a:ext>
            </a:extLst>
          </p:cNvPr>
          <p:cNvSpPr txBox="1"/>
          <p:nvPr/>
        </p:nvSpPr>
        <p:spPr>
          <a:xfrm>
            <a:off x="1101307" y="4623758"/>
            <a:ext cx="998938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Made mistakes, had failings, learned from them, made good. Picked up, got better and moved on</a:t>
            </a:r>
            <a:endParaRPr lang="en-GB" dirty="0"/>
          </a:p>
        </p:txBody>
      </p:sp>
    </p:spTree>
    <p:extLst>
      <p:ext uri="{BB962C8B-B14F-4D97-AF65-F5344CB8AC3E}">
        <p14:creationId xmlns:p14="http://schemas.microsoft.com/office/powerpoint/2010/main" val="4115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6D4C9-7183-A537-CE70-F32959031BA2}"/>
              </a:ext>
            </a:extLst>
          </p:cNvPr>
          <p:cNvSpPr txBox="1"/>
          <p:nvPr/>
        </p:nvSpPr>
        <p:spPr>
          <a:xfrm>
            <a:off x="1100666" y="1354667"/>
            <a:ext cx="931897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Sufficient (never enough) information from people and books to fill a library</a:t>
            </a:r>
            <a:endParaRPr lang="en-GB" sz="2800" dirty="0"/>
          </a:p>
          <a:p>
            <a:endParaRPr lang="en-GB" sz="2800" dirty="0"/>
          </a:p>
        </p:txBody>
      </p:sp>
      <p:sp>
        <p:nvSpPr>
          <p:cNvPr id="2" name="TextBox 1">
            <a:extLst>
              <a:ext uri="{FF2B5EF4-FFF2-40B4-BE49-F238E27FC236}">
                <a16:creationId xmlns:a16="http://schemas.microsoft.com/office/drawing/2014/main" id="{B19377EA-B4A8-93AF-58FA-7B01D0535BF1}"/>
              </a:ext>
            </a:extLst>
          </p:cNvPr>
          <p:cNvSpPr txBox="1"/>
          <p:nvPr/>
        </p:nvSpPr>
        <p:spPr>
          <a:xfrm>
            <a:off x="1101307" y="2898476"/>
            <a:ext cx="774651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Included are many pearls of wisdom from peers and so-called gurus in the field of leadership mentioned later</a:t>
            </a:r>
            <a:endParaRPr lang="en-GB" dirty="0"/>
          </a:p>
        </p:txBody>
      </p:sp>
    </p:spTree>
    <p:extLst>
      <p:ext uri="{BB962C8B-B14F-4D97-AF65-F5344CB8AC3E}">
        <p14:creationId xmlns:p14="http://schemas.microsoft.com/office/powerpoint/2010/main" val="635882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6D4C9-7183-A537-CE70-F32959031BA2}"/>
              </a:ext>
            </a:extLst>
          </p:cNvPr>
          <p:cNvSpPr txBox="1"/>
          <p:nvPr/>
        </p:nvSpPr>
        <p:spPr>
          <a:xfrm>
            <a:off x="1100666" y="1354667"/>
            <a:ext cx="9318977"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800" b="1" u="sng" dirty="0">
                <a:latin typeface="Calibri"/>
                <a:ea typeface="+mn-lt"/>
                <a:cs typeface="Calibri"/>
              </a:rPr>
              <a:t>Altruistic Leadership</a:t>
            </a:r>
            <a:r>
              <a:rPr lang="en-GB" sz="2800" dirty="0">
                <a:latin typeface="Calibri"/>
                <a:ea typeface="+mn-lt"/>
                <a:cs typeface="Calibri"/>
              </a:rPr>
              <a:t>: Emphasizes the need for leaders who prioritize the well-being of those they serve, with a focus on professionalism, dedication, and service.</a:t>
            </a:r>
            <a:endParaRPr lang="en-US" dirty="0"/>
          </a:p>
          <a:p>
            <a:pPr marL="285750" indent="-285750">
              <a:buFont typeface="Arial"/>
              <a:buChar char="•"/>
            </a:pPr>
            <a:r>
              <a:rPr lang="en-GB" sz="2800" b="1" u="sng" dirty="0">
                <a:latin typeface="Calibri"/>
                <a:ea typeface="+mn-lt"/>
                <a:cs typeface="Calibri"/>
              </a:rPr>
              <a:t>Value for Money</a:t>
            </a:r>
            <a:r>
              <a:rPr lang="en-GB" sz="2800" b="1" dirty="0">
                <a:latin typeface="Calibri"/>
                <a:ea typeface="+mn-lt"/>
                <a:cs typeface="Calibri"/>
              </a:rPr>
              <a:t>: </a:t>
            </a:r>
            <a:r>
              <a:rPr lang="en-GB" sz="2800" dirty="0">
                <a:latin typeface="Calibri"/>
                <a:ea typeface="+mn-lt"/>
                <a:cs typeface="Calibri"/>
              </a:rPr>
              <a:t>Advocates for achieving top quality at the lowest cost throughout the public sector.</a:t>
            </a:r>
            <a:endParaRPr lang="en-GB" dirty="0">
              <a:latin typeface="Calibri"/>
              <a:cs typeface="Calibri"/>
            </a:endParaRPr>
          </a:p>
          <a:p>
            <a:pPr marL="285750" indent="-285750">
              <a:buFont typeface="Arial"/>
              <a:buChar char="•"/>
            </a:pPr>
            <a:r>
              <a:rPr lang="en-GB" sz="2800" b="1" u="sng" dirty="0">
                <a:latin typeface="Calibri"/>
                <a:ea typeface="+mn-lt"/>
                <a:cs typeface="Calibri"/>
              </a:rPr>
              <a:t>Experience and Learning</a:t>
            </a:r>
            <a:r>
              <a:rPr lang="en-GB" sz="2800" dirty="0">
                <a:latin typeface="Calibri"/>
                <a:ea typeface="+mn-lt"/>
                <a:cs typeface="Calibri"/>
              </a:rPr>
              <a:t>: Highlights the author’s extensive experience and learning from various sectors, emphasizing the importance of continuous improvement and learning from mistakes.</a:t>
            </a:r>
            <a:endParaRPr lang="en-GB" dirty="0"/>
          </a:p>
          <a:p>
            <a:pPr marL="285750" indent="-285750">
              <a:buFont typeface="Arial"/>
              <a:buChar char="•"/>
            </a:pPr>
            <a:r>
              <a:rPr lang="en-GB" sz="2800" b="1" u="sng" dirty="0">
                <a:latin typeface="Calibri"/>
                <a:ea typeface="+mn-lt"/>
                <a:cs typeface="Calibri"/>
              </a:rPr>
              <a:t>Inspirational Quotes</a:t>
            </a:r>
            <a:r>
              <a:rPr lang="en-GB" sz="2800" dirty="0">
                <a:latin typeface="Calibri"/>
                <a:ea typeface="+mn-lt"/>
                <a:cs typeface="Calibri"/>
              </a:rPr>
              <a:t>: Includes several motivational quotes about leadership, problem-solving, and personal growth.</a:t>
            </a:r>
            <a:endParaRPr lang="en-GB" dirty="0">
              <a:latin typeface="Calibri"/>
              <a:cs typeface="Calibri"/>
            </a:endParaRPr>
          </a:p>
          <a:p>
            <a:endParaRPr lang="en-GB" sz="2800" dirty="0"/>
          </a:p>
          <a:p>
            <a:endParaRPr lang="en-GB" sz="2800" dirty="0"/>
          </a:p>
        </p:txBody>
      </p:sp>
    </p:spTree>
    <p:extLst>
      <p:ext uri="{BB962C8B-B14F-4D97-AF65-F5344CB8AC3E}">
        <p14:creationId xmlns:p14="http://schemas.microsoft.com/office/powerpoint/2010/main" val="1429490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6D4C9-7183-A537-CE70-F32959031BA2}"/>
              </a:ext>
            </a:extLst>
          </p:cNvPr>
          <p:cNvSpPr txBox="1"/>
          <p:nvPr/>
        </p:nvSpPr>
        <p:spPr>
          <a:xfrm>
            <a:off x="1100666" y="1254026"/>
            <a:ext cx="931897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Indicating the key behaviours which are the core requisites in a tried and tested framework for leaders and managers alike</a:t>
            </a:r>
          </a:p>
        </p:txBody>
      </p:sp>
      <p:sp>
        <p:nvSpPr>
          <p:cNvPr id="3" name="TextBox 2">
            <a:extLst>
              <a:ext uri="{FF2B5EF4-FFF2-40B4-BE49-F238E27FC236}">
                <a16:creationId xmlns:a16="http://schemas.microsoft.com/office/drawing/2014/main" id="{83E4C62F-C763-93DA-2862-939C2AD02006}"/>
              </a:ext>
            </a:extLst>
          </p:cNvPr>
          <p:cNvSpPr txBox="1"/>
          <p:nvPr/>
        </p:nvSpPr>
        <p:spPr>
          <a:xfrm>
            <a:off x="1097845" y="3426178"/>
            <a:ext cx="958708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Essential for role models as exemplar leaders to follow and advocate</a:t>
            </a:r>
            <a:endParaRPr lang="en-GB" dirty="0"/>
          </a:p>
        </p:txBody>
      </p:sp>
    </p:spTree>
    <p:extLst>
      <p:ext uri="{BB962C8B-B14F-4D97-AF65-F5344CB8AC3E}">
        <p14:creationId xmlns:p14="http://schemas.microsoft.com/office/powerpoint/2010/main" val="359128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6D4C9-7183-A537-CE70-F32959031BA2}"/>
              </a:ext>
            </a:extLst>
          </p:cNvPr>
          <p:cNvSpPr txBox="1"/>
          <p:nvPr/>
        </p:nvSpPr>
        <p:spPr>
          <a:xfrm>
            <a:off x="1100666" y="2116667"/>
            <a:ext cx="931897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Each section and key point is an overview and each in its own right, could easily justify a lengthy article or book</a:t>
            </a:r>
            <a:endParaRPr lang="en-US" dirty="0"/>
          </a:p>
        </p:txBody>
      </p:sp>
      <p:sp>
        <p:nvSpPr>
          <p:cNvPr id="2" name="TextBox 1">
            <a:extLst>
              <a:ext uri="{FF2B5EF4-FFF2-40B4-BE49-F238E27FC236}">
                <a16:creationId xmlns:a16="http://schemas.microsoft.com/office/drawing/2014/main" id="{637982DA-AD1D-B725-0C69-91622B9EE928}"/>
              </a:ext>
            </a:extLst>
          </p:cNvPr>
          <p:cNvSpPr txBox="1"/>
          <p:nvPr/>
        </p:nvSpPr>
        <p:spPr>
          <a:xfrm>
            <a:off x="1100666" y="3939928"/>
            <a:ext cx="96294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The aim to whet your appetite with food for thought and memory joggers</a:t>
            </a:r>
            <a:endParaRPr lang="en-US" dirty="0">
              <a:solidFill>
                <a:srgbClr val="FFFFFF"/>
              </a:solidFill>
              <a:ea typeface="+mn-lt"/>
              <a:cs typeface="+mn-lt"/>
            </a:endParaRPr>
          </a:p>
        </p:txBody>
      </p:sp>
      <p:sp>
        <p:nvSpPr>
          <p:cNvPr id="5" name="TextBox 4">
            <a:extLst>
              <a:ext uri="{FF2B5EF4-FFF2-40B4-BE49-F238E27FC236}">
                <a16:creationId xmlns:a16="http://schemas.microsoft.com/office/drawing/2014/main" id="{712007F7-E631-C29D-DBF9-69447176B800}"/>
              </a:ext>
            </a:extLst>
          </p:cNvPr>
          <p:cNvSpPr txBox="1"/>
          <p:nvPr/>
        </p:nvSpPr>
        <p:spPr>
          <a:xfrm>
            <a:off x="1098536" y="128411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b="1" dirty="0">
                <a:ea typeface="+mn-lt"/>
                <a:cs typeface="+mn-lt"/>
              </a:rPr>
              <a:t>Overview</a:t>
            </a:r>
            <a:endParaRPr lang="en-US" sz="3600" dirty="0"/>
          </a:p>
        </p:txBody>
      </p:sp>
      <p:sp>
        <p:nvSpPr>
          <p:cNvPr id="6" name="TextBox 5">
            <a:extLst>
              <a:ext uri="{FF2B5EF4-FFF2-40B4-BE49-F238E27FC236}">
                <a16:creationId xmlns:a16="http://schemas.microsoft.com/office/drawing/2014/main" id="{3446BFB4-48CE-DB4B-A148-4062466186E0}"/>
              </a:ext>
            </a:extLst>
          </p:cNvPr>
          <p:cNvSpPr txBox="1"/>
          <p:nvPr/>
        </p:nvSpPr>
        <p:spPr>
          <a:xfrm>
            <a:off x="1101306" y="5328249"/>
            <a:ext cx="1036319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The audience, those who have experience or at least studied the field of leadership and will be conversant with the concepts and language used</a:t>
            </a:r>
            <a:endParaRPr lang="en-GB"/>
          </a:p>
        </p:txBody>
      </p:sp>
    </p:spTree>
    <p:extLst>
      <p:ext uri="{BB962C8B-B14F-4D97-AF65-F5344CB8AC3E}">
        <p14:creationId xmlns:p14="http://schemas.microsoft.com/office/powerpoint/2010/main" val="224401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6D4C9-7183-A537-CE70-F32959031BA2}"/>
              </a:ext>
            </a:extLst>
          </p:cNvPr>
          <p:cNvSpPr txBox="1"/>
          <p:nvPr/>
        </p:nvSpPr>
        <p:spPr>
          <a:xfrm>
            <a:off x="1100666" y="1236187"/>
            <a:ext cx="931897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For those who wish to review or study in more depth. I have included a number of references for you to source and research further</a:t>
            </a:r>
            <a:endParaRPr lang="en-US" dirty="0"/>
          </a:p>
        </p:txBody>
      </p:sp>
      <p:sp>
        <p:nvSpPr>
          <p:cNvPr id="3" name="TextBox 2">
            <a:extLst>
              <a:ext uri="{FF2B5EF4-FFF2-40B4-BE49-F238E27FC236}">
                <a16:creationId xmlns:a16="http://schemas.microsoft.com/office/drawing/2014/main" id="{5D1A9AAA-97C9-2A19-718A-39DF560FF830}"/>
              </a:ext>
            </a:extLst>
          </p:cNvPr>
          <p:cNvSpPr txBox="1"/>
          <p:nvPr/>
        </p:nvSpPr>
        <p:spPr>
          <a:xfrm>
            <a:off x="1000025" y="2954013"/>
            <a:ext cx="95306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ea typeface="+mn-lt"/>
                <a:cs typeface="+mn-lt"/>
              </a:rPr>
              <a:t>"The ALTRUIST as an Exemplar ROLE MODEL"</a:t>
            </a:r>
            <a:endParaRPr lang="en-US" dirty="0"/>
          </a:p>
        </p:txBody>
      </p:sp>
      <p:sp>
        <p:nvSpPr>
          <p:cNvPr id="6" name="TextBox 5">
            <a:extLst>
              <a:ext uri="{FF2B5EF4-FFF2-40B4-BE49-F238E27FC236}">
                <a16:creationId xmlns:a16="http://schemas.microsoft.com/office/drawing/2014/main" id="{664BF4BA-AC95-1773-F5B7-42DF03D10374}"/>
              </a:ext>
            </a:extLst>
          </p:cNvPr>
          <p:cNvSpPr txBox="1"/>
          <p:nvPr/>
        </p:nvSpPr>
        <p:spPr>
          <a:xfrm>
            <a:off x="994274" y="3753394"/>
            <a:ext cx="95306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t>"A PARADIGM"</a:t>
            </a:r>
            <a:endParaRPr lang="en-US" sz="2800" dirty="0"/>
          </a:p>
        </p:txBody>
      </p:sp>
      <p:sp>
        <p:nvSpPr>
          <p:cNvPr id="8" name="TextBox 7">
            <a:extLst>
              <a:ext uri="{FF2B5EF4-FFF2-40B4-BE49-F238E27FC236}">
                <a16:creationId xmlns:a16="http://schemas.microsoft.com/office/drawing/2014/main" id="{56BC8BC6-B6E7-6D4C-5798-1E92125733A4}"/>
              </a:ext>
            </a:extLst>
          </p:cNvPr>
          <p:cNvSpPr txBox="1"/>
          <p:nvPr/>
        </p:nvSpPr>
        <p:spPr>
          <a:xfrm>
            <a:off x="253043" y="4508740"/>
            <a:ext cx="1142712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t>"A model some cynics will consider naive, and others may fear to follow"</a:t>
            </a:r>
          </a:p>
        </p:txBody>
      </p:sp>
      <p:sp>
        <p:nvSpPr>
          <p:cNvPr id="9" name="TextBox 8">
            <a:extLst>
              <a:ext uri="{FF2B5EF4-FFF2-40B4-BE49-F238E27FC236}">
                <a16:creationId xmlns:a16="http://schemas.microsoft.com/office/drawing/2014/main" id="{36EFFE41-0D5E-062F-D37A-A6DCDE8B1C3B}"/>
              </a:ext>
            </a:extLst>
          </p:cNvPr>
          <p:cNvSpPr txBox="1"/>
          <p:nvPr/>
        </p:nvSpPr>
        <p:spPr>
          <a:xfrm>
            <a:off x="3545457" y="6032740"/>
            <a:ext cx="56042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t>ROUTE REASON RESULT</a:t>
            </a:r>
          </a:p>
        </p:txBody>
      </p:sp>
    </p:spTree>
    <p:extLst>
      <p:ext uri="{BB962C8B-B14F-4D97-AF65-F5344CB8AC3E}">
        <p14:creationId xmlns:p14="http://schemas.microsoft.com/office/powerpoint/2010/main" val="82506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6D4C9-7183-A537-CE70-F32959031BA2}"/>
              </a:ext>
            </a:extLst>
          </p:cNvPr>
          <p:cNvSpPr txBox="1"/>
          <p:nvPr/>
        </p:nvSpPr>
        <p:spPr>
          <a:xfrm>
            <a:off x="1100666" y="1236187"/>
            <a:ext cx="931897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Know the route you need to take and follow, be firm in your understanding of the reason for what you are pursuing and deliver the best result possible.</a:t>
            </a:r>
            <a:endParaRPr lang="en-US" dirty="0"/>
          </a:p>
          <a:p>
            <a:endParaRPr lang="en-GB" sz="2800" dirty="0">
              <a:ea typeface="+mn-lt"/>
              <a:cs typeface="+mn-lt"/>
            </a:endParaRPr>
          </a:p>
        </p:txBody>
      </p:sp>
    </p:spTree>
    <p:extLst>
      <p:ext uri="{BB962C8B-B14F-4D97-AF65-F5344CB8AC3E}">
        <p14:creationId xmlns:p14="http://schemas.microsoft.com/office/powerpoint/2010/main" val="162208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6" name="Freeform: Shape 15">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 name="Picture 1" descr="A group of people standing around a person holding a megaphone&#10;&#10;Description automatically generated">
            <a:extLst>
              <a:ext uri="{FF2B5EF4-FFF2-40B4-BE49-F238E27FC236}">
                <a16:creationId xmlns:a16="http://schemas.microsoft.com/office/drawing/2014/main" id="{4C565F36-CC98-96D0-9CD7-CF86FD2DEDB0}"/>
              </a:ext>
            </a:extLst>
          </p:cNvPr>
          <p:cNvPicPr>
            <a:picLocks noChangeAspect="1"/>
          </p:cNvPicPr>
          <p:nvPr/>
        </p:nvPicPr>
        <p:blipFill>
          <a:blip r:embed="rId2"/>
          <a:stretch>
            <a:fillRect/>
          </a:stretch>
        </p:blipFill>
        <p:spPr>
          <a:xfrm>
            <a:off x="5562030" y="445262"/>
            <a:ext cx="6427548" cy="6427548"/>
          </a:xfrm>
          <a:prstGeom prst="rect">
            <a:avLst/>
          </a:prstGeom>
          <a:effectLst/>
        </p:spPr>
      </p:pic>
      <p:sp>
        <p:nvSpPr>
          <p:cNvPr id="18" name="Rectangle 17">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44A42F00-DF49-8CDA-79DF-00FEC6FA0EDF}"/>
              </a:ext>
            </a:extLst>
          </p:cNvPr>
          <p:cNvSpPr txBox="1"/>
          <p:nvPr/>
        </p:nvSpPr>
        <p:spPr>
          <a:xfrm>
            <a:off x="275119" y="1144438"/>
            <a:ext cx="4712848" cy="378541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ts val="1000"/>
              </a:spcBef>
              <a:buClr>
                <a:schemeClr val="bg2">
                  <a:lumMod val="40000"/>
                  <a:lumOff val="60000"/>
                </a:schemeClr>
              </a:buClr>
              <a:buSzPct val="80000"/>
            </a:pPr>
            <a:r>
              <a:rPr lang="en-US" sz="3600" dirty="0">
                <a:solidFill>
                  <a:srgbClr val="FF0000"/>
                </a:solidFill>
                <a:latin typeface="+mj-lt"/>
                <a:ea typeface="+mj-ea"/>
                <a:cs typeface="+mj-cs"/>
              </a:rPr>
              <a:t>The Future Culture </a:t>
            </a:r>
          </a:p>
          <a:p>
            <a:pPr>
              <a:spcBef>
                <a:spcPts val="1000"/>
              </a:spcBef>
            </a:pPr>
            <a:r>
              <a:rPr lang="en-US" sz="3600" dirty="0">
                <a:solidFill>
                  <a:srgbClr val="FF0000"/>
                </a:solidFill>
                <a:latin typeface="+mj-lt"/>
                <a:ea typeface="+mj-ea"/>
                <a:cs typeface="+mj-cs"/>
              </a:rPr>
              <a:t>The Way Forward</a:t>
            </a:r>
            <a:endParaRPr lang="en-US" sz="3600" dirty="0">
              <a:solidFill>
                <a:srgbClr val="FF0000"/>
              </a:solidFill>
              <a:ea typeface="+mj-ea"/>
              <a:cs typeface="+mj-cs"/>
            </a:endParaRPr>
          </a:p>
          <a:p>
            <a:pPr>
              <a:spcBef>
                <a:spcPts val="1000"/>
              </a:spcBef>
            </a:pPr>
            <a:endParaRPr lang="en-US" sz="3600" dirty="0">
              <a:solidFill>
                <a:srgbClr val="FF0000"/>
              </a:solidFill>
              <a:latin typeface="+mj-lt"/>
              <a:ea typeface="+mj-ea"/>
              <a:cs typeface="+mj-cs"/>
            </a:endParaRPr>
          </a:p>
          <a:p>
            <a:pPr>
              <a:spcBef>
                <a:spcPts val="1000"/>
              </a:spcBef>
              <a:buClr>
                <a:schemeClr val="bg2">
                  <a:lumMod val="40000"/>
                  <a:lumOff val="60000"/>
                </a:schemeClr>
              </a:buClr>
              <a:buSzPct val="80000"/>
            </a:pPr>
            <a:r>
              <a:rPr lang="en-US" sz="3600" dirty="0">
                <a:solidFill>
                  <a:srgbClr val="FF0000"/>
                </a:solidFill>
                <a:latin typeface="+mj-lt"/>
                <a:ea typeface="+mj-ea"/>
                <a:cs typeface="+mj-cs"/>
              </a:rPr>
              <a:t>"Do those you serve no harm"</a:t>
            </a:r>
          </a:p>
          <a:p>
            <a:pPr>
              <a:spcBef>
                <a:spcPts val="1000"/>
              </a:spcBef>
              <a:buClr>
                <a:schemeClr val="bg2">
                  <a:lumMod val="40000"/>
                  <a:lumOff val="60000"/>
                </a:schemeClr>
              </a:buClr>
              <a:buSzPct val="80000"/>
              <a:buFont typeface="Wingdings 3" charset="2"/>
              <a:buChar char=""/>
            </a:pPr>
            <a:endParaRPr lang="en-US">
              <a:solidFill>
                <a:srgbClr val="EBEBEB"/>
              </a:solidFill>
              <a:latin typeface="+mj-lt"/>
              <a:ea typeface="+mj-ea"/>
              <a:cs typeface="+mj-cs"/>
            </a:endParaRPr>
          </a:p>
        </p:txBody>
      </p:sp>
    </p:spTree>
    <p:extLst>
      <p:ext uri="{BB962C8B-B14F-4D97-AF65-F5344CB8AC3E}">
        <p14:creationId xmlns:p14="http://schemas.microsoft.com/office/powerpoint/2010/main" val="85919563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6D4C9-7183-A537-CE70-F32959031BA2}"/>
              </a:ext>
            </a:extLst>
          </p:cNvPr>
          <p:cNvSpPr txBox="1"/>
          <p:nvPr/>
        </p:nvSpPr>
        <p:spPr>
          <a:xfrm>
            <a:off x="1100666" y="1236187"/>
            <a:ext cx="93189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Every day in every way make sure there are:</a:t>
            </a:r>
            <a:endParaRPr lang="en-US" dirty="0"/>
          </a:p>
        </p:txBody>
      </p:sp>
      <p:sp>
        <p:nvSpPr>
          <p:cNvPr id="3" name="TextBox 2">
            <a:extLst>
              <a:ext uri="{FF2B5EF4-FFF2-40B4-BE49-F238E27FC236}">
                <a16:creationId xmlns:a16="http://schemas.microsoft.com/office/drawing/2014/main" id="{5D1A9AAA-97C9-2A19-718A-39DF560FF830}"/>
              </a:ext>
            </a:extLst>
          </p:cNvPr>
          <p:cNvSpPr txBox="1"/>
          <p:nvPr/>
        </p:nvSpPr>
        <p:spPr>
          <a:xfrm>
            <a:off x="1100666" y="3429265"/>
            <a:ext cx="9530644"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ea typeface="+mn-lt"/>
                <a:cs typeface="+mn-lt"/>
              </a:rPr>
              <a:t>Altruism </a:t>
            </a:r>
            <a:r>
              <a:rPr lang="en-GB" sz="2800" dirty="0">
                <a:ea typeface="+mn-lt"/>
                <a:cs typeface="+mn-lt"/>
              </a:rPr>
              <a:t>the principle and practice of concern for the well-being and/or happiness of other humans or animals above oneself. While objects of altruistic concern vary, it is an important moral value in many cultures and religions. It may be considered a synonym of selflessness, the opposite of selfishness.</a:t>
            </a:r>
            <a:endParaRPr lang="en-US" sz="2800"/>
          </a:p>
          <a:p>
            <a:endParaRPr lang="en-GB" sz="2800" dirty="0"/>
          </a:p>
        </p:txBody>
      </p:sp>
      <p:sp>
        <p:nvSpPr>
          <p:cNvPr id="2" name="TextBox 1">
            <a:extLst>
              <a:ext uri="{FF2B5EF4-FFF2-40B4-BE49-F238E27FC236}">
                <a16:creationId xmlns:a16="http://schemas.microsoft.com/office/drawing/2014/main" id="{820D6830-975F-1F6C-8FDE-80077AD3F153}"/>
              </a:ext>
            </a:extLst>
          </p:cNvPr>
          <p:cNvSpPr txBox="1"/>
          <p:nvPr/>
        </p:nvSpPr>
        <p:spPr>
          <a:xfrm>
            <a:off x="1101306" y="2165230"/>
            <a:ext cx="7962181"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More Altruism. Less Machismo.</a:t>
            </a:r>
          </a:p>
          <a:p>
            <a:endParaRPr lang="en-GB" dirty="0"/>
          </a:p>
        </p:txBody>
      </p:sp>
    </p:spTree>
    <p:extLst>
      <p:ext uri="{BB962C8B-B14F-4D97-AF65-F5344CB8AC3E}">
        <p14:creationId xmlns:p14="http://schemas.microsoft.com/office/powerpoint/2010/main" val="16595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1100666" y="2954013"/>
            <a:ext cx="953064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latin typeface="Century Gothic"/>
                <a:ea typeface="+mn-lt"/>
                <a:cs typeface="+mn-lt"/>
              </a:rPr>
              <a:t>MACHISMO</a:t>
            </a:r>
            <a:r>
              <a:rPr lang="en-GB" sz="2800" dirty="0">
                <a:latin typeface="Century Gothic"/>
                <a:ea typeface="+mn-lt"/>
                <a:cs typeface="+mn-lt"/>
              </a:rPr>
              <a:t> </a:t>
            </a:r>
            <a:r>
              <a:rPr lang="en-GB" sz="2800" dirty="0">
                <a:ea typeface="+mn-lt"/>
                <a:cs typeface="+mn-lt"/>
              </a:rPr>
              <a:t>the sense of being "manly" and self-reliant, a concept associated with "a strong sense of masculine pride: an exaggerated masculinity"</a:t>
            </a:r>
            <a:endParaRPr lang="en-US" sz="2800" dirty="0"/>
          </a:p>
        </p:txBody>
      </p:sp>
    </p:spTree>
    <p:extLst>
      <p:ext uri="{BB962C8B-B14F-4D97-AF65-F5344CB8AC3E}">
        <p14:creationId xmlns:p14="http://schemas.microsoft.com/office/powerpoint/2010/main" val="141040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6D4C9-7183-A537-CE70-F32959031BA2}"/>
              </a:ext>
            </a:extLst>
          </p:cNvPr>
          <p:cNvSpPr txBox="1"/>
          <p:nvPr/>
        </p:nvSpPr>
        <p:spPr>
          <a:xfrm>
            <a:off x="1100666" y="1236187"/>
            <a:ext cx="93189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ea typeface="+mn-lt"/>
                <a:cs typeface="+mn-lt"/>
              </a:rPr>
              <a:t>Background</a:t>
            </a:r>
            <a:endParaRPr lang="en-US" sz="3600" dirty="0"/>
          </a:p>
        </p:txBody>
      </p:sp>
      <p:sp>
        <p:nvSpPr>
          <p:cNvPr id="2" name="TextBox 1">
            <a:extLst>
              <a:ext uri="{FF2B5EF4-FFF2-40B4-BE49-F238E27FC236}">
                <a16:creationId xmlns:a16="http://schemas.microsoft.com/office/drawing/2014/main" id="{637982DA-AD1D-B725-0C69-91622B9EE928}"/>
              </a:ext>
            </a:extLst>
          </p:cNvPr>
          <p:cNvSpPr txBox="1"/>
          <p:nvPr/>
        </p:nvSpPr>
        <p:spPr>
          <a:xfrm>
            <a:off x="1284110" y="2309429"/>
            <a:ext cx="96294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There exists a veritable "mountain range" of books and articles on the subject of management and leadership</a:t>
            </a:r>
            <a:endParaRPr lang="en-GB" sz="2800" dirty="0"/>
          </a:p>
        </p:txBody>
      </p:sp>
      <p:sp>
        <p:nvSpPr>
          <p:cNvPr id="3" name="TextBox 2">
            <a:extLst>
              <a:ext uri="{FF2B5EF4-FFF2-40B4-BE49-F238E27FC236}">
                <a16:creationId xmlns:a16="http://schemas.microsoft.com/office/drawing/2014/main" id="{D4DB48EC-0E64-20E4-861A-C5EB0E41D60C}"/>
              </a:ext>
            </a:extLst>
          </p:cNvPr>
          <p:cNvSpPr txBox="1"/>
          <p:nvPr/>
        </p:nvSpPr>
        <p:spPr>
          <a:xfrm>
            <a:off x="1281289" y="4103511"/>
            <a:ext cx="981286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You will also find enough gurus, demi-gods, and experts to fill Wembley stadium</a:t>
            </a:r>
            <a:endParaRPr lang="en-GB" dirty="0"/>
          </a:p>
        </p:txBody>
      </p:sp>
    </p:spTree>
    <p:extLst>
      <p:ext uri="{BB962C8B-B14F-4D97-AF65-F5344CB8AC3E}">
        <p14:creationId xmlns:p14="http://schemas.microsoft.com/office/powerpoint/2010/main" val="132755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284110" y="1446788"/>
            <a:ext cx="962942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From theory ‘X’, to theory ‘Y’ and back again and be no wiser or have made any lasting impression or changed anything for the better</a:t>
            </a:r>
            <a:endParaRPr lang="en-US" dirty="0">
              <a:ea typeface="+mn-lt"/>
              <a:cs typeface="+mn-lt"/>
            </a:endParaRPr>
          </a:p>
          <a:p>
            <a:endParaRPr lang="en-GB" sz="2800" dirty="0">
              <a:solidFill>
                <a:srgbClr val="FFFFFF"/>
              </a:solidFill>
              <a:ea typeface="+mn-lt"/>
              <a:cs typeface="+mn-lt"/>
            </a:endParaRPr>
          </a:p>
          <a:p>
            <a:r>
              <a:rPr lang="en-GB" sz="2800" dirty="0">
                <a:solidFill>
                  <a:srgbClr val="FFFFFF"/>
                </a:solidFill>
                <a:ea typeface="+mn-lt"/>
                <a:cs typeface="+mn-lt"/>
              </a:rPr>
              <a:t>Those who are keen enough, can take a trip through the wonderful world of Maslow, to Machiavelli, to </a:t>
            </a:r>
            <a:r>
              <a:rPr lang="en-GB" sz="2800" dirty="0" err="1">
                <a:solidFill>
                  <a:srgbClr val="FFFFFF"/>
                </a:solidFill>
                <a:ea typeface="+mn-lt"/>
                <a:cs typeface="+mn-lt"/>
              </a:rPr>
              <a:t>Kobasayshi</a:t>
            </a:r>
            <a:r>
              <a:rPr lang="en-GB" sz="2800" dirty="0">
                <a:solidFill>
                  <a:srgbClr val="FFFFFF"/>
                </a:solidFill>
                <a:ea typeface="+mn-lt"/>
                <a:cs typeface="+mn-lt"/>
              </a:rPr>
              <a:t>, to Hertzberg, to Drucker, to Peters &amp; Waterman</a:t>
            </a:r>
            <a:endParaRPr lang="en-GB" dirty="0">
              <a:solidFill>
                <a:srgbClr val="FFFFFF"/>
              </a:solidFill>
              <a:ea typeface="+mn-lt"/>
              <a:cs typeface="+mn-lt"/>
            </a:endParaRPr>
          </a:p>
          <a:p>
            <a:endParaRPr lang="en-GB" sz="2800" dirty="0">
              <a:solidFill>
                <a:srgbClr val="FFFFFF"/>
              </a:solidFill>
              <a:ea typeface="+mn-lt"/>
              <a:cs typeface="+mn-lt"/>
            </a:endParaRPr>
          </a:p>
          <a:p>
            <a:r>
              <a:rPr lang="en-GB" sz="2800" dirty="0">
                <a:solidFill>
                  <a:srgbClr val="FFFFFF"/>
                </a:solidFill>
                <a:ea typeface="+mn-lt"/>
                <a:cs typeface="+mn-lt"/>
              </a:rPr>
              <a:t>To Blanchard &amp; Johnson, and to Handy, just to name a few</a:t>
            </a:r>
            <a:endParaRPr lang="en-GB" dirty="0">
              <a:ea typeface="+mn-lt"/>
              <a:cs typeface="+mn-lt"/>
            </a:endParaRPr>
          </a:p>
          <a:p>
            <a:endParaRPr lang="en-GB" sz="2800" dirty="0"/>
          </a:p>
        </p:txBody>
      </p:sp>
    </p:spTree>
    <p:extLst>
      <p:ext uri="{BB962C8B-B14F-4D97-AF65-F5344CB8AC3E}">
        <p14:creationId xmlns:p14="http://schemas.microsoft.com/office/powerpoint/2010/main" val="2707538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284110" y="1446788"/>
            <a:ext cx="96294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Current leaders and manages who follow the above, will still struggle to implement any sustainable change</a:t>
            </a:r>
            <a:endParaRPr lang="en-US" dirty="0">
              <a:solidFill>
                <a:srgbClr val="FFFFFF"/>
              </a:solidFill>
              <a:ea typeface="+mn-lt"/>
              <a:cs typeface="+mn-lt"/>
            </a:endParaRPr>
          </a:p>
        </p:txBody>
      </p:sp>
      <p:sp>
        <p:nvSpPr>
          <p:cNvPr id="3" name="TextBox 2">
            <a:extLst>
              <a:ext uri="{FF2B5EF4-FFF2-40B4-BE49-F238E27FC236}">
                <a16:creationId xmlns:a16="http://schemas.microsoft.com/office/drawing/2014/main" id="{866A1062-F4D4-4A13-454B-2AA592FEFA4B}"/>
              </a:ext>
            </a:extLst>
          </p:cNvPr>
          <p:cNvSpPr txBox="1"/>
          <p:nvPr/>
        </p:nvSpPr>
        <p:spPr>
          <a:xfrm>
            <a:off x="1281289" y="3186289"/>
            <a:ext cx="1008097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Even after consuming such a wealth of knowledge and experience from their well-known books on the subject namely, "In Search of Excellence", to "The One Minute Manager", to "Winnie the Pooh on Management" and many more including "Gods of Management"</a:t>
            </a:r>
            <a:endParaRPr lang="en-GB"/>
          </a:p>
        </p:txBody>
      </p:sp>
    </p:spTree>
    <p:extLst>
      <p:ext uri="{BB962C8B-B14F-4D97-AF65-F5344CB8AC3E}">
        <p14:creationId xmlns:p14="http://schemas.microsoft.com/office/powerpoint/2010/main" val="3704162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284110" y="1446788"/>
            <a:ext cx="962942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Leaders and managers have been distracted by proliferation of books, theory, pontification and a mode for the latest fads </a:t>
            </a:r>
            <a:endParaRPr lang="en-US" dirty="0">
              <a:solidFill>
                <a:srgbClr val="FFFFFF"/>
              </a:solidFill>
              <a:ea typeface="+mn-lt"/>
              <a:cs typeface="+mn-lt"/>
            </a:endParaRPr>
          </a:p>
        </p:txBody>
      </p:sp>
      <p:sp>
        <p:nvSpPr>
          <p:cNvPr id="3" name="TextBox 2">
            <a:extLst>
              <a:ext uri="{FF2B5EF4-FFF2-40B4-BE49-F238E27FC236}">
                <a16:creationId xmlns:a16="http://schemas.microsoft.com/office/drawing/2014/main" id="{7F720682-7749-B5EF-E6BC-451C26B3BD0A}"/>
              </a:ext>
            </a:extLst>
          </p:cNvPr>
          <p:cNvSpPr txBox="1"/>
          <p:nvPr/>
        </p:nvSpPr>
        <p:spPr>
          <a:xfrm>
            <a:off x="1281290" y="3200400"/>
            <a:ext cx="984108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Segoe UI"/>
              </a:rPr>
              <a:t>A majority of managers and leaders could easily improve as individuals</a:t>
            </a:r>
            <a:r>
              <a:rPr lang="en-US" sz="2800" dirty="0">
                <a:cs typeface="Segoe UI"/>
              </a:rPr>
              <a:t>​</a:t>
            </a:r>
          </a:p>
        </p:txBody>
      </p:sp>
      <p:sp>
        <p:nvSpPr>
          <p:cNvPr id="4" name="TextBox 3">
            <a:extLst>
              <a:ext uri="{FF2B5EF4-FFF2-40B4-BE49-F238E27FC236}">
                <a16:creationId xmlns:a16="http://schemas.microsoft.com/office/drawing/2014/main" id="{2A458722-5AE3-FF42-9ED9-0421D52C7722}"/>
              </a:ext>
            </a:extLst>
          </p:cNvPr>
          <p:cNvSpPr txBox="1"/>
          <p:nvPr/>
        </p:nvSpPr>
        <p:spPr>
          <a:xfrm>
            <a:off x="1281289" y="4597400"/>
            <a:ext cx="943186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Improving, organisation performance greatly, by concentrating on the basics and having more fun on the job</a:t>
            </a:r>
            <a:endParaRPr lang="en-GB" dirty="0"/>
          </a:p>
        </p:txBody>
      </p:sp>
    </p:spTree>
    <p:extLst>
      <p:ext uri="{BB962C8B-B14F-4D97-AF65-F5344CB8AC3E}">
        <p14:creationId xmlns:p14="http://schemas.microsoft.com/office/powerpoint/2010/main" val="3151169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284110" y="1446788"/>
            <a:ext cx="962942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Critically performance will improve through upholding certain values and beliefs, fundamental to success is commitment to improve one's own quality of life and that of others where possible</a:t>
            </a:r>
            <a:endParaRPr lang="en-US" dirty="0"/>
          </a:p>
        </p:txBody>
      </p:sp>
      <p:sp>
        <p:nvSpPr>
          <p:cNvPr id="3" name="TextBox 2">
            <a:extLst>
              <a:ext uri="{FF2B5EF4-FFF2-40B4-BE49-F238E27FC236}">
                <a16:creationId xmlns:a16="http://schemas.microsoft.com/office/drawing/2014/main" id="{BCA6CB18-87FE-5006-B4EB-CF5AFF05A94B}"/>
              </a:ext>
            </a:extLst>
          </p:cNvPr>
          <p:cNvSpPr txBox="1"/>
          <p:nvPr/>
        </p:nvSpPr>
        <p:spPr>
          <a:xfrm>
            <a:off x="1281289" y="3793066"/>
            <a:ext cx="1039142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The truism that "Power Corrupts and Absolute Power Corrupts Absolutely" has survived the test of time and prevails to this day at a substantial cost to the long-term quality of people and society</a:t>
            </a:r>
            <a:endParaRPr lang="en-GB" dirty="0"/>
          </a:p>
        </p:txBody>
      </p:sp>
    </p:spTree>
    <p:extLst>
      <p:ext uri="{BB962C8B-B14F-4D97-AF65-F5344CB8AC3E}">
        <p14:creationId xmlns:p14="http://schemas.microsoft.com/office/powerpoint/2010/main" val="1484915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284110" y="1446788"/>
            <a:ext cx="96294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Leadership based on power is self-driven and tends to be focused on the short term</a:t>
            </a:r>
            <a:endParaRPr lang="en-US" dirty="0">
              <a:ea typeface="+mn-lt"/>
              <a:cs typeface="+mn-lt"/>
            </a:endParaRPr>
          </a:p>
        </p:txBody>
      </p:sp>
      <p:sp>
        <p:nvSpPr>
          <p:cNvPr id="3" name="TextBox 2">
            <a:extLst>
              <a:ext uri="{FF2B5EF4-FFF2-40B4-BE49-F238E27FC236}">
                <a16:creationId xmlns:a16="http://schemas.microsoft.com/office/drawing/2014/main" id="{B6EE5D9E-B3A9-E77C-168F-077FA585ACAA}"/>
              </a:ext>
            </a:extLst>
          </p:cNvPr>
          <p:cNvSpPr txBox="1"/>
          <p:nvPr/>
        </p:nvSpPr>
        <p:spPr>
          <a:xfrm>
            <a:off x="1281289" y="2777067"/>
            <a:ext cx="989753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Segoe UI"/>
              </a:rPr>
              <a:t>People and organisations driven by power will self-destruct, have a culture where blame and fear prevail and are likely to be dysfunctional at most levels of their hierarchy​</a:t>
            </a:r>
          </a:p>
        </p:txBody>
      </p:sp>
      <p:sp>
        <p:nvSpPr>
          <p:cNvPr id="4" name="TextBox 3">
            <a:extLst>
              <a:ext uri="{FF2B5EF4-FFF2-40B4-BE49-F238E27FC236}">
                <a16:creationId xmlns:a16="http://schemas.microsoft.com/office/drawing/2014/main" id="{9311CD3C-FE31-D809-ED3D-01935D317EF8}"/>
              </a:ext>
            </a:extLst>
          </p:cNvPr>
          <p:cNvSpPr txBox="1"/>
          <p:nvPr/>
        </p:nvSpPr>
        <p:spPr>
          <a:xfrm>
            <a:off x="1281289" y="5190067"/>
            <a:ext cx="91355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Some fundamental failings and weaknesses:</a:t>
            </a:r>
          </a:p>
        </p:txBody>
      </p:sp>
    </p:spTree>
    <p:extLst>
      <p:ext uri="{BB962C8B-B14F-4D97-AF65-F5344CB8AC3E}">
        <p14:creationId xmlns:p14="http://schemas.microsoft.com/office/powerpoint/2010/main" val="1757564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284110" y="1192788"/>
            <a:ext cx="96294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Basics &amp; fundamental beliefs &amp; values needed</a:t>
            </a:r>
            <a:endParaRPr lang="en-US" dirty="0"/>
          </a:p>
        </p:txBody>
      </p:sp>
      <p:sp>
        <p:nvSpPr>
          <p:cNvPr id="3" name="TextBox 2">
            <a:extLst>
              <a:ext uri="{FF2B5EF4-FFF2-40B4-BE49-F238E27FC236}">
                <a16:creationId xmlns:a16="http://schemas.microsoft.com/office/drawing/2014/main" id="{E7570949-61AA-E625-ABA0-BBEDC3E8DB5D}"/>
              </a:ext>
            </a:extLst>
          </p:cNvPr>
          <p:cNvSpPr txBox="1"/>
          <p:nvPr/>
        </p:nvSpPr>
        <p:spPr>
          <a:xfrm>
            <a:off x="1281289" y="2057400"/>
            <a:ext cx="1040553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Segoe UI"/>
              </a:rPr>
              <a:t>Truism "Power Corrupts &amp; Absolute Power Corrupts Absolutely"</a:t>
            </a:r>
          </a:p>
        </p:txBody>
      </p:sp>
      <p:sp>
        <p:nvSpPr>
          <p:cNvPr id="4" name="TextBox 3">
            <a:extLst>
              <a:ext uri="{FF2B5EF4-FFF2-40B4-BE49-F238E27FC236}">
                <a16:creationId xmlns:a16="http://schemas.microsoft.com/office/drawing/2014/main" id="{9B5E5A29-41F5-A112-3A33-4881053F863C}"/>
              </a:ext>
            </a:extLst>
          </p:cNvPr>
          <p:cNvSpPr txBox="1"/>
          <p:nvPr/>
        </p:nvSpPr>
        <p:spPr>
          <a:xfrm>
            <a:off x="1281290" y="3426178"/>
            <a:ext cx="101938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Segoe UI"/>
              </a:rPr>
              <a:t>People &amp; organisations driven by power, will self-destruct</a:t>
            </a:r>
            <a:endParaRPr lang="en-US" sz="2800" dirty="0">
              <a:cs typeface="Segoe UI"/>
            </a:endParaRPr>
          </a:p>
        </p:txBody>
      </p:sp>
      <p:sp>
        <p:nvSpPr>
          <p:cNvPr id="5" name="TextBox 4">
            <a:extLst>
              <a:ext uri="{FF2B5EF4-FFF2-40B4-BE49-F238E27FC236}">
                <a16:creationId xmlns:a16="http://schemas.microsoft.com/office/drawing/2014/main" id="{06170E0C-BEFE-C428-4278-E7172F80BD0B}"/>
              </a:ext>
            </a:extLst>
          </p:cNvPr>
          <p:cNvSpPr txBox="1"/>
          <p:nvPr/>
        </p:nvSpPr>
        <p:spPr>
          <a:xfrm>
            <a:off x="1281289" y="4371622"/>
            <a:ext cx="100527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Segoe UI"/>
              </a:rPr>
              <a:t>Blame &amp; fear prevails unnecessarily</a:t>
            </a:r>
            <a:r>
              <a:rPr lang="en-US" sz="2800" dirty="0">
                <a:cs typeface="Segoe UI"/>
              </a:rPr>
              <a:t>​</a:t>
            </a:r>
          </a:p>
        </p:txBody>
      </p:sp>
      <p:sp>
        <p:nvSpPr>
          <p:cNvPr id="6" name="TextBox 5">
            <a:extLst>
              <a:ext uri="{FF2B5EF4-FFF2-40B4-BE49-F238E27FC236}">
                <a16:creationId xmlns:a16="http://schemas.microsoft.com/office/drawing/2014/main" id="{F1D28448-0967-13E5-FD9F-55EA52570854}"/>
              </a:ext>
            </a:extLst>
          </p:cNvPr>
          <p:cNvSpPr txBox="1"/>
          <p:nvPr/>
        </p:nvSpPr>
        <p:spPr>
          <a:xfrm>
            <a:off x="1281289" y="5246512"/>
            <a:ext cx="99539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Segoe UI"/>
              </a:rPr>
              <a:t>Systems and people dysfunctional at most levels</a:t>
            </a:r>
            <a:r>
              <a:rPr lang="en-US" sz="2800" dirty="0">
                <a:cs typeface="Segoe UI"/>
              </a:rPr>
              <a:t>​​</a:t>
            </a:r>
          </a:p>
        </p:txBody>
      </p:sp>
      <p:sp>
        <p:nvSpPr>
          <p:cNvPr id="7" name="TextBox 6">
            <a:extLst>
              <a:ext uri="{FF2B5EF4-FFF2-40B4-BE49-F238E27FC236}">
                <a16:creationId xmlns:a16="http://schemas.microsoft.com/office/drawing/2014/main" id="{5D00941F-80DA-0274-23AB-AC2D2345DBB8}"/>
              </a:ext>
            </a:extLst>
          </p:cNvPr>
          <p:cNvSpPr txBox="1"/>
          <p:nvPr/>
        </p:nvSpPr>
        <p:spPr>
          <a:xfrm>
            <a:off x="1281289" y="6107289"/>
            <a:ext cx="85993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Recurring scandals and systemic failings</a:t>
            </a:r>
          </a:p>
        </p:txBody>
      </p:sp>
    </p:spTree>
    <p:extLst>
      <p:ext uri="{BB962C8B-B14F-4D97-AF65-F5344CB8AC3E}">
        <p14:creationId xmlns:p14="http://schemas.microsoft.com/office/powerpoint/2010/main" val="107571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284110" y="1446788"/>
            <a:ext cx="962942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Many organisations suffer from inertia and a degree of stagnation due to historical prejudice by managers towards their professional, artisan and general staff</a:t>
            </a:r>
            <a:endParaRPr lang="en-US" dirty="0">
              <a:solidFill>
                <a:srgbClr val="FFFFFF"/>
              </a:solidFill>
              <a:ea typeface="+mn-lt"/>
              <a:cs typeface="+mn-lt"/>
            </a:endParaRPr>
          </a:p>
        </p:txBody>
      </p:sp>
      <p:sp>
        <p:nvSpPr>
          <p:cNvPr id="3" name="TextBox 2">
            <a:extLst>
              <a:ext uri="{FF2B5EF4-FFF2-40B4-BE49-F238E27FC236}">
                <a16:creationId xmlns:a16="http://schemas.microsoft.com/office/drawing/2014/main" id="{6975D01A-CB67-9209-6C27-8F15E851EF36}"/>
              </a:ext>
            </a:extLst>
          </p:cNvPr>
          <p:cNvSpPr txBox="1"/>
          <p:nvPr/>
        </p:nvSpPr>
        <p:spPr>
          <a:xfrm>
            <a:off x="1288212" y="3200400"/>
            <a:ext cx="945742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In the UK Education and Health sector, teachers, tutors, doctors and nurses, have been victimised for decades and continue to be, despite several major attempts at reform</a:t>
            </a:r>
            <a:endParaRPr lang="en-GB"/>
          </a:p>
        </p:txBody>
      </p:sp>
    </p:spTree>
    <p:extLst>
      <p:ext uri="{BB962C8B-B14F-4D97-AF65-F5344CB8AC3E}">
        <p14:creationId xmlns:p14="http://schemas.microsoft.com/office/powerpoint/2010/main" val="149369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0701-1689-6233-A476-013D9408A20D}"/>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9F6F1061-BA82-96DE-BF61-E19CED962025}"/>
              </a:ext>
            </a:extLst>
          </p:cNvPr>
          <p:cNvSpPr>
            <a:spLocks noGrp="1"/>
          </p:cNvSpPr>
          <p:nvPr>
            <p:ph idx="1"/>
          </p:nvPr>
        </p:nvSpPr>
        <p:spPr/>
        <p:txBody>
          <a:bodyPr vert="horz" lIns="91440" tIns="45720" rIns="91440" bIns="45720" rtlCol="0" anchor="t">
            <a:noAutofit/>
          </a:bodyPr>
          <a:lstStyle/>
          <a:p>
            <a:r>
              <a:rPr lang="en-GB" sz="3200" dirty="0"/>
              <a:t>Mobile Phones please to silent</a:t>
            </a:r>
          </a:p>
          <a:p>
            <a:pPr>
              <a:buClr>
                <a:srgbClr val="8AD0D6"/>
              </a:buClr>
            </a:pPr>
            <a:endParaRPr lang="en-GB" sz="3200" dirty="0"/>
          </a:p>
          <a:p>
            <a:pPr>
              <a:buClr>
                <a:srgbClr val="8AD0D6"/>
              </a:buClr>
            </a:pPr>
            <a:r>
              <a:rPr lang="en-GB" sz="3200" dirty="0"/>
              <a:t>Opportunity for questions during and after </a:t>
            </a:r>
          </a:p>
          <a:p>
            <a:pPr>
              <a:buClr>
                <a:srgbClr val="8AD0D6"/>
              </a:buClr>
            </a:pPr>
            <a:endParaRPr lang="en-GB" sz="3200" dirty="0"/>
          </a:p>
          <a:p>
            <a:pPr>
              <a:buClr>
                <a:srgbClr val="8AD0D6"/>
              </a:buClr>
            </a:pPr>
            <a:r>
              <a:rPr lang="en-GB" sz="3200" dirty="0"/>
              <a:t>Will take approximately </a:t>
            </a:r>
          </a:p>
          <a:p>
            <a:pPr>
              <a:buClr>
                <a:srgbClr val="8AD0D6"/>
              </a:buClr>
            </a:pPr>
            <a:endParaRPr lang="en-GB" sz="3200" dirty="0"/>
          </a:p>
          <a:p>
            <a:pPr>
              <a:buClr>
                <a:srgbClr val="8AD0D6"/>
              </a:buClr>
            </a:pPr>
            <a:r>
              <a:rPr lang="en-GB" sz="3200" dirty="0"/>
              <a:t>Myself  my name is Liam Hayes</a:t>
            </a:r>
          </a:p>
        </p:txBody>
      </p:sp>
    </p:spTree>
    <p:extLst>
      <p:ext uri="{BB962C8B-B14F-4D97-AF65-F5344CB8AC3E}">
        <p14:creationId xmlns:p14="http://schemas.microsoft.com/office/powerpoint/2010/main" val="3689216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284110" y="1446788"/>
            <a:ext cx="962942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Caricatured, and stereo typed as over emotional, too close to the issues, and institutionalised. Considered as fit for the clinic and classroom not the boardroom</a:t>
            </a:r>
            <a:endParaRPr lang="en-US" dirty="0">
              <a:solidFill>
                <a:srgbClr val="FFFFFF"/>
              </a:solidFill>
              <a:ea typeface="+mn-lt"/>
              <a:cs typeface="+mn-lt"/>
            </a:endParaRPr>
          </a:p>
        </p:txBody>
      </p:sp>
      <p:sp>
        <p:nvSpPr>
          <p:cNvPr id="3" name="TextBox 2">
            <a:extLst>
              <a:ext uri="{FF2B5EF4-FFF2-40B4-BE49-F238E27FC236}">
                <a16:creationId xmlns:a16="http://schemas.microsoft.com/office/drawing/2014/main" id="{BA7FCEE2-22A5-3317-7FA0-8ABAAB0E2847}"/>
              </a:ext>
            </a:extLst>
          </p:cNvPr>
          <p:cNvSpPr txBox="1"/>
          <p:nvPr/>
        </p:nvSpPr>
        <p:spPr>
          <a:xfrm>
            <a:off x="1287413" y="3200933"/>
            <a:ext cx="1095267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Segoe UI"/>
              </a:rPr>
              <a:t>An ever increasing, yet minority growing army, of bureaucrats, unaccountable distant administrators and civil servants manipulated and maintained power and control, avoided responsibility and accountability </a:t>
            </a:r>
            <a:r>
              <a:rPr lang="en-US" sz="2800" dirty="0">
                <a:cs typeface="Segoe UI"/>
              </a:rPr>
              <a:t>​</a:t>
            </a:r>
          </a:p>
        </p:txBody>
      </p:sp>
      <p:sp>
        <p:nvSpPr>
          <p:cNvPr id="4" name="TextBox 3">
            <a:extLst>
              <a:ext uri="{FF2B5EF4-FFF2-40B4-BE49-F238E27FC236}">
                <a16:creationId xmlns:a16="http://schemas.microsoft.com/office/drawing/2014/main" id="{B76F4C74-272B-6AD0-4AAF-3A76A35B4D4F}"/>
              </a:ext>
            </a:extLst>
          </p:cNvPr>
          <p:cNvSpPr txBox="1"/>
          <p:nvPr/>
        </p:nvSpPr>
        <p:spPr>
          <a:xfrm>
            <a:off x="1288211" y="5413182"/>
            <a:ext cx="993187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Through creating complexity, bureaucracy and systems to manipulate and maintain control</a:t>
            </a:r>
            <a:endParaRPr lang="en-GB"/>
          </a:p>
        </p:txBody>
      </p:sp>
    </p:spTree>
    <p:extLst>
      <p:ext uri="{BB962C8B-B14F-4D97-AF65-F5344CB8AC3E}">
        <p14:creationId xmlns:p14="http://schemas.microsoft.com/office/powerpoint/2010/main" val="89431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284110" y="1235121"/>
            <a:ext cx="96294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They are considered in the main as fit for the bed side, the shop floor, the classroom</a:t>
            </a:r>
            <a:endParaRPr lang="en-US" dirty="0"/>
          </a:p>
        </p:txBody>
      </p:sp>
      <p:sp>
        <p:nvSpPr>
          <p:cNvPr id="3" name="TextBox 2">
            <a:extLst>
              <a:ext uri="{FF2B5EF4-FFF2-40B4-BE49-F238E27FC236}">
                <a16:creationId xmlns:a16="http://schemas.microsoft.com/office/drawing/2014/main" id="{2F94D243-22CF-82CD-DB44-B567A5BA84EE}"/>
              </a:ext>
            </a:extLst>
          </p:cNvPr>
          <p:cNvSpPr txBox="1"/>
          <p:nvPr/>
        </p:nvSpPr>
        <p:spPr>
          <a:xfrm>
            <a:off x="1281290" y="2452511"/>
            <a:ext cx="113086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Segoe UI"/>
              </a:rPr>
              <a:t>Not the board room, not to be trusted and not the right sort ​</a:t>
            </a:r>
          </a:p>
        </p:txBody>
      </p:sp>
      <p:sp>
        <p:nvSpPr>
          <p:cNvPr id="4" name="TextBox 3">
            <a:extLst>
              <a:ext uri="{FF2B5EF4-FFF2-40B4-BE49-F238E27FC236}">
                <a16:creationId xmlns:a16="http://schemas.microsoft.com/office/drawing/2014/main" id="{9554379E-383F-F96C-3818-8972AF513880}"/>
              </a:ext>
            </a:extLst>
          </p:cNvPr>
          <p:cNvSpPr txBox="1"/>
          <p:nvPr/>
        </p:nvSpPr>
        <p:spPr>
          <a:xfrm>
            <a:off x="1281289" y="3200400"/>
            <a:ext cx="104619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Segoe UI"/>
              </a:rPr>
              <a:t>Not for the top table or the top jobs, and not from the right school ​</a:t>
            </a:r>
            <a:r>
              <a:rPr lang="en-US" sz="2800" dirty="0">
                <a:cs typeface="Segoe UI"/>
              </a:rPr>
              <a:t>​</a:t>
            </a:r>
          </a:p>
        </p:txBody>
      </p:sp>
      <p:sp>
        <p:nvSpPr>
          <p:cNvPr id="5" name="TextBox 4">
            <a:extLst>
              <a:ext uri="{FF2B5EF4-FFF2-40B4-BE49-F238E27FC236}">
                <a16:creationId xmlns:a16="http://schemas.microsoft.com/office/drawing/2014/main" id="{A3E29B94-E641-11D0-F8CA-7D86493E3C9A}"/>
              </a:ext>
            </a:extLst>
          </p:cNvPr>
          <p:cNvSpPr txBox="1"/>
          <p:nvPr/>
        </p:nvSpPr>
        <p:spPr>
          <a:xfrm>
            <a:off x="1281289" y="4484511"/>
            <a:ext cx="1025031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They are often seen as being motivated by their professional self-interest, good fire fighters but not strategies, certainly a breed apart from management</a:t>
            </a:r>
            <a:endParaRPr lang="en-GB"/>
          </a:p>
        </p:txBody>
      </p:sp>
    </p:spTree>
    <p:extLst>
      <p:ext uri="{BB962C8B-B14F-4D97-AF65-F5344CB8AC3E}">
        <p14:creationId xmlns:p14="http://schemas.microsoft.com/office/powerpoint/2010/main" val="230924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284110" y="1446788"/>
            <a:ext cx="96294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This example is very common, and similar examples exist in many large organisations and sectors</a:t>
            </a:r>
            <a:endParaRPr lang="en-US" dirty="0">
              <a:solidFill>
                <a:srgbClr val="FFFFFF"/>
              </a:solidFill>
              <a:ea typeface="+mn-lt"/>
              <a:cs typeface="+mn-lt"/>
            </a:endParaRPr>
          </a:p>
        </p:txBody>
      </p:sp>
      <p:sp>
        <p:nvSpPr>
          <p:cNvPr id="3" name="TextBox 2">
            <a:extLst>
              <a:ext uri="{FF2B5EF4-FFF2-40B4-BE49-F238E27FC236}">
                <a16:creationId xmlns:a16="http://schemas.microsoft.com/office/drawing/2014/main" id="{0A5F69A6-EC73-C49C-B010-433F4FF1BA58}"/>
              </a:ext>
            </a:extLst>
          </p:cNvPr>
          <p:cNvSpPr txBox="1"/>
          <p:nvPr/>
        </p:nvSpPr>
        <p:spPr>
          <a:xfrm>
            <a:off x="1281289" y="3002844"/>
            <a:ext cx="962942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Segoe UI"/>
              </a:rPr>
              <a:t>Experienced prejudice about teachers in education, journalists and production staff in media, engineers and scientists in research and production companies</a:t>
            </a:r>
            <a:r>
              <a:rPr lang="en-US" sz="2800" dirty="0">
                <a:cs typeface="Segoe UI"/>
              </a:rPr>
              <a:t>​</a:t>
            </a:r>
            <a:endParaRPr lang="en-GB" dirty="0">
              <a:cs typeface="Segoe UI"/>
            </a:endParaRPr>
          </a:p>
        </p:txBody>
      </p:sp>
      <p:sp>
        <p:nvSpPr>
          <p:cNvPr id="4" name="TextBox 3">
            <a:extLst>
              <a:ext uri="{FF2B5EF4-FFF2-40B4-BE49-F238E27FC236}">
                <a16:creationId xmlns:a16="http://schemas.microsoft.com/office/drawing/2014/main" id="{30A7CB8B-391E-3BD7-1DB6-9FB378BDFF1A}"/>
              </a:ext>
            </a:extLst>
          </p:cNvPr>
          <p:cNvSpPr txBox="1"/>
          <p:nvPr/>
        </p:nvSpPr>
        <p:spPr>
          <a:xfrm>
            <a:off x="1281289" y="5274733"/>
            <a:ext cx="789375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Professional's caricatured and stereotyped</a:t>
            </a:r>
          </a:p>
        </p:txBody>
      </p:sp>
    </p:spTree>
    <p:extLst>
      <p:ext uri="{BB962C8B-B14F-4D97-AF65-F5344CB8AC3E}">
        <p14:creationId xmlns:p14="http://schemas.microsoft.com/office/powerpoint/2010/main" val="60513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284110" y="1446788"/>
            <a:ext cx="96294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Fit for the bed side/coal face/shop floor, not board room</a:t>
            </a:r>
            <a:endParaRPr lang="en-US" dirty="0"/>
          </a:p>
        </p:txBody>
      </p:sp>
      <p:sp>
        <p:nvSpPr>
          <p:cNvPr id="3" name="TextBox 2">
            <a:extLst>
              <a:ext uri="{FF2B5EF4-FFF2-40B4-BE49-F238E27FC236}">
                <a16:creationId xmlns:a16="http://schemas.microsoft.com/office/drawing/2014/main" id="{BA8F4E96-0697-C89C-6571-149AC692ADD1}"/>
              </a:ext>
            </a:extLst>
          </p:cNvPr>
          <p:cNvSpPr txBox="1"/>
          <p:nvPr/>
        </p:nvSpPr>
        <p:spPr>
          <a:xfrm>
            <a:off x="1288212" y="2783457"/>
            <a:ext cx="1078014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Segoe UI"/>
              </a:rPr>
              <a:t>The past three decades, or more, many of the best professionals, the most able, have given up, got out early or are in virtual hiding </a:t>
            </a:r>
            <a:r>
              <a:rPr lang="en-US" sz="2800" dirty="0">
                <a:cs typeface="Segoe UI"/>
              </a:rPr>
              <a:t>​</a:t>
            </a:r>
            <a:endParaRPr lang="en-GB" sz="2800" dirty="0">
              <a:cs typeface="Segoe UI"/>
            </a:endParaRPr>
          </a:p>
        </p:txBody>
      </p:sp>
      <p:sp>
        <p:nvSpPr>
          <p:cNvPr id="4" name="TextBox 3">
            <a:extLst>
              <a:ext uri="{FF2B5EF4-FFF2-40B4-BE49-F238E27FC236}">
                <a16:creationId xmlns:a16="http://schemas.microsoft.com/office/drawing/2014/main" id="{ACE59622-45B2-50AB-F861-D4A952CBC61C}"/>
              </a:ext>
            </a:extLst>
          </p:cNvPr>
          <p:cNvSpPr txBox="1"/>
          <p:nvPr/>
        </p:nvSpPr>
        <p:spPr>
          <a:xfrm>
            <a:off x="1288212" y="4494362"/>
            <a:ext cx="1040633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They have moved from the service to academia, sit in representative organisations and professional bodies. </a:t>
            </a:r>
          </a:p>
          <a:p>
            <a:endParaRPr lang="en-GB" sz="2800" dirty="0"/>
          </a:p>
          <a:p>
            <a:r>
              <a:rPr lang="en-GB" sz="2800" dirty="0"/>
              <a:t>Take early retirement</a:t>
            </a:r>
            <a:endParaRPr lang="en-GB"/>
          </a:p>
        </p:txBody>
      </p:sp>
    </p:spTree>
    <p:extLst>
      <p:ext uri="{BB962C8B-B14F-4D97-AF65-F5344CB8AC3E}">
        <p14:creationId xmlns:p14="http://schemas.microsoft.com/office/powerpoint/2010/main" val="1861544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284110" y="1446788"/>
            <a:ext cx="96294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Fit for the bed side/coal face/shop floor, not board room</a:t>
            </a:r>
            <a:endParaRPr lang="en-US" dirty="0"/>
          </a:p>
        </p:txBody>
      </p:sp>
      <p:sp>
        <p:nvSpPr>
          <p:cNvPr id="3" name="TextBox 2">
            <a:extLst>
              <a:ext uri="{FF2B5EF4-FFF2-40B4-BE49-F238E27FC236}">
                <a16:creationId xmlns:a16="http://schemas.microsoft.com/office/drawing/2014/main" id="{BA8F4E96-0697-C89C-6571-149AC692ADD1}"/>
              </a:ext>
            </a:extLst>
          </p:cNvPr>
          <p:cNvSpPr txBox="1"/>
          <p:nvPr/>
        </p:nvSpPr>
        <p:spPr>
          <a:xfrm>
            <a:off x="1288212" y="2783457"/>
            <a:ext cx="1078014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Segoe UI"/>
              </a:rPr>
              <a:t>The past three decades, or more, many of the best professionals, the most able, have given up, got out early or are in virtual hiding </a:t>
            </a:r>
            <a:r>
              <a:rPr lang="en-US" sz="2800" dirty="0">
                <a:cs typeface="Segoe UI"/>
              </a:rPr>
              <a:t>​</a:t>
            </a:r>
            <a:endParaRPr lang="en-GB" sz="2800" dirty="0">
              <a:cs typeface="Segoe UI"/>
            </a:endParaRPr>
          </a:p>
        </p:txBody>
      </p:sp>
      <p:sp>
        <p:nvSpPr>
          <p:cNvPr id="4" name="TextBox 3">
            <a:extLst>
              <a:ext uri="{FF2B5EF4-FFF2-40B4-BE49-F238E27FC236}">
                <a16:creationId xmlns:a16="http://schemas.microsoft.com/office/drawing/2014/main" id="{ACE59622-45B2-50AB-F861-D4A952CBC61C}"/>
              </a:ext>
            </a:extLst>
          </p:cNvPr>
          <p:cNvSpPr txBox="1"/>
          <p:nvPr/>
        </p:nvSpPr>
        <p:spPr>
          <a:xfrm>
            <a:off x="1288212" y="4494362"/>
            <a:ext cx="1040633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Or back seat jobs in their organisations and just keep their heads down</a:t>
            </a:r>
            <a:endParaRPr lang="en-US" dirty="0"/>
          </a:p>
        </p:txBody>
      </p:sp>
      <p:sp>
        <p:nvSpPr>
          <p:cNvPr id="5" name="TextBox 4">
            <a:extLst>
              <a:ext uri="{FF2B5EF4-FFF2-40B4-BE49-F238E27FC236}">
                <a16:creationId xmlns:a16="http://schemas.microsoft.com/office/drawing/2014/main" id="{D5D69F83-A6C1-0A59-E5F4-856BD136004B}"/>
              </a:ext>
            </a:extLst>
          </p:cNvPr>
          <p:cNvSpPr txBox="1"/>
          <p:nvPr/>
        </p:nvSpPr>
        <p:spPr>
          <a:xfrm>
            <a:off x="1288211" y="6018362"/>
            <a:ext cx="62368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Take early retirement</a:t>
            </a:r>
          </a:p>
        </p:txBody>
      </p:sp>
    </p:spTree>
    <p:extLst>
      <p:ext uri="{BB962C8B-B14F-4D97-AF65-F5344CB8AC3E}">
        <p14:creationId xmlns:p14="http://schemas.microsoft.com/office/powerpoint/2010/main" val="272866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284110" y="2481958"/>
            <a:ext cx="962942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solidFill>
                  <a:srgbClr val="FF0000"/>
                </a:solidFill>
                <a:ea typeface="+mn-lt"/>
                <a:cs typeface="+mn-lt"/>
              </a:rPr>
              <a:t>"Where have all the flowers gone"</a:t>
            </a:r>
            <a:endParaRPr lang="en-US" sz="3600" dirty="0">
              <a:solidFill>
                <a:srgbClr val="FFFFFF"/>
              </a:solidFill>
            </a:endParaRPr>
          </a:p>
          <a:p>
            <a:endParaRPr lang="en-GB" sz="2800" dirty="0">
              <a:ea typeface="+mn-lt"/>
              <a:cs typeface="+mn-lt"/>
            </a:endParaRPr>
          </a:p>
        </p:txBody>
      </p:sp>
    </p:spTree>
    <p:extLst>
      <p:ext uri="{BB962C8B-B14F-4D97-AF65-F5344CB8AC3E}">
        <p14:creationId xmlns:p14="http://schemas.microsoft.com/office/powerpoint/2010/main" val="146063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AA2EE2-3115-F16D-EABB-9F81949A00A3}"/>
              </a:ext>
            </a:extLst>
          </p:cNvPr>
          <p:cNvSpPr txBox="1"/>
          <p:nvPr/>
        </p:nvSpPr>
        <p:spPr>
          <a:xfrm>
            <a:off x="1503873" y="1719532"/>
            <a:ext cx="918425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Far too many clinical, scientific, and technical professionals have been carved up by the so-called power barons from the fields of administration and finance</a:t>
            </a:r>
            <a:endParaRPr lang="en-US" dirty="0">
              <a:ea typeface="+mn-lt"/>
              <a:cs typeface="+mn-lt"/>
            </a:endParaRPr>
          </a:p>
        </p:txBody>
      </p:sp>
      <p:sp>
        <p:nvSpPr>
          <p:cNvPr id="4" name="TextBox 3">
            <a:extLst>
              <a:ext uri="{FF2B5EF4-FFF2-40B4-BE49-F238E27FC236}">
                <a16:creationId xmlns:a16="http://schemas.microsoft.com/office/drawing/2014/main" id="{E770498A-416E-DE97-DD6F-ED4015C9EEB0}"/>
              </a:ext>
            </a:extLst>
          </p:cNvPr>
          <p:cNvSpPr txBox="1"/>
          <p:nvPr/>
        </p:nvSpPr>
        <p:spPr>
          <a:xfrm>
            <a:off x="1507067" y="4018844"/>
            <a:ext cx="903675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Many have not survived the change process and fallen foul of management games, cock-up's and conspiracies​</a:t>
            </a:r>
            <a:endParaRPr lang="en-GB"/>
          </a:p>
        </p:txBody>
      </p:sp>
    </p:spTree>
    <p:extLst>
      <p:ext uri="{BB962C8B-B14F-4D97-AF65-F5344CB8AC3E}">
        <p14:creationId xmlns:p14="http://schemas.microsoft.com/office/powerpoint/2010/main" val="1394300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AA2EE2-3115-F16D-EABB-9F81949A00A3}"/>
              </a:ext>
            </a:extLst>
          </p:cNvPr>
          <p:cNvSpPr txBox="1"/>
          <p:nvPr/>
        </p:nvSpPr>
        <p:spPr>
          <a:xfrm>
            <a:off x="1503873" y="1316966"/>
            <a:ext cx="918425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It's time for a new approach and some recovery, as many still exist and have yet to realise their potential, their destiny still awaits them</a:t>
            </a:r>
            <a:endParaRPr lang="en-US" dirty="0">
              <a:ea typeface="+mn-lt"/>
              <a:cs typeface="+mn-lt"/>
            </a:endParaRPr>
          </a:p>
        </p:txBody>
      </p:sp>
      <p:sp>
        <p:nvSpPr>
          <p:cNvPr id="2" name="TextBox 1">
            <a:extLst>
              <a:ext uri="{FF2B5EF4-FFF2-40B4-BE49-F238E27FC236}">
                <a16:creationId xmlns:a16="http://schemas.microsoft.com/office/drawing/2014/main" id="{78D723A6-A79A-4BFB-F1A9-63F04EF1C71E}"/>
              </a:ext>
            </a:extLst>
          </p:cNvPr>
          <p:cNvSpPr txBox="1"/>
          <p:nvPr/>
        </p:nvSpPr>
        <p:spPr>
          <a:xfrm>
            <a:off x="1507067" y="3426178"/>
            <a:ext cx="91919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The costs of this waist to industry and public services is a national scandal</a:t>
            </a:r>
            <a:endParaRPr lang="en-GB"/>
          </a:p>
        </p:txBody>
      </p:sp>
    </p:spTree>
    <p:extLst>
      <p:ext uri="{BB962C8B-B14F-4D97-AF65-F5344CB8AC3E}">
        <p14:creationId xmlns:p14="http://schemas.microsoft.com/office/powerpoint/2010/main" val="4289809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AA2EE2-3115-F16D-EABB-9F81949A00A3}"/>
              </a:ext>
            </a:extLst>
          </p:cNvPr>
          <p:cNvSpPr txBox="1"/>
          <p:nvPr/>
        </p:nvSpPr>
        <p:spPr>
          <a:xfrm>
            <a:off x="1503873" y="1316966"/>
            <a:ext cx="918425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The cost to society in lost intellect and productivity, also the cost to the taxpayer over time is incalculable and unacceptable, with billions after billions of taxpayers and saver money wasted</a:t>
            </a:r>
            <a:endParaRPr lang="en-GB" dirty="0">
              <a:ea typeface="+mn-lt"/>
              <a:cs typeface="+mn-lt"/>
            </a:endParaRPr>
          </a:p>
        </p:txBody>
      </p:sp>
      <p:sp>
        <p:nvSpPr>
          <p:cNvPr id="2" name="TextBox 1">
            <a:extLst>
              <a:ext uri="{FF2B5EF4-FFF2-40B4-BE49-F238E27FC236}">
                <a16:creationId xmlns:a16="http://schemas.microsoft.com/office/drawing/2014/main" id="{FAD54E7D-3615-D136-848D-4CA49BEFFF6E}"/>
              </a:ext>
            </a:extLst>
          </p:cNvPr>
          <p:cNvSpPr txBox="1"/>
          <p:nvPr/>
        </p:nvSpPr>
        <p:spPr>
          <a:xfrm>
            <a:off x="1605845" y="3863623"/>
            <a:ext cx="907908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Thousands upon thousands of quality people not used properly but abused, left to play victim</a:t>
            </a:r>
            <a:endParaRPr lang="en-GB"/>
          </a:p>
        </p:txBody>
      </p:sp>
    </p:spTree>
    <p:extLst>
      <p:ext uri="{BB962C8B-B14F-4D97-AF65-F5344CB8AC3E}">
        <p14:creationId xmlns:p14="http://schemas.microsoft.com/office/powerpoint/2010/main" val="381827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AA2EE2-3115-F16D-EABB-9F81949A00A3}"/>
              </a:ext>
            </a:extLst>
          </p:cNvPr>
          <p:cNvSpPr txBox="1"/>
          <p:nvPr/>
        </p:nvSpPr>
        <p:spPr>
          <a:xfrm>
            <a:off x="1503873" y="1316966"/>
            <a:ext cx="918425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Many have become disenchanted and have been thrown on the proverbial scrap heap of human apathy and misery</a:t>
            </a:r>
            <a:endParaRPr lang="en-US" dirty="0">
              <a:ea typeface="+mn-lt"/>
              <a:cs typeface="+mn-lt"/>
            </a:endParaRPr>
          </a:p>
        </p:txBody>
      </p:sp>
      <p:sp>
        <p:nvSpPr>
          <p:cNvPr id="2" name="TextBox 1">
            <a:extLst>
              <a:ext uri="{FF2B5EF4-FFF2-40B4-BE49-F238E27FC236}">
                <a16:creationId xmlns:a16="http://schemas.microsoft.com/office/drawing/2014/main" id="{38717636-87A0-C33E-7E76-5E4C213811C0}"/>
              </a:ext>
            </a:extLst>
          </p:cNvPr>
          <p:cNvSpPr txBox="1"/>
          <p:nvPr/>
        </p:nvSpPr>
        <p:spPr>
          <a:xfrm>
            <a:off x="1507067" y="3200400"/>
            <a:ext cx="938953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Some become ill, bitter and twisted, others move on and add considerable value to other organisation or walks of life</a:t>
            </a:r>
            <a:endParaRPr lang="en-GB"/>
          </a:p>
        </p:txBody>
      </p:sp>
    </p:spTree>
    <p:extLst>
      <p:ext uri="{BB962C8B-B14F-4D97-AF65-F5344CB8AC3E}">
        <p14:creationId xmlns:p14="http://schemas.microsoft.com/office/powerpoint/2010/main" val="209452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086F675-B0C3-6A36-C125-C813EA3C5F19}"/>
              </a:ext>
            </a:extLst>
          </p:cNvPr>
          <p:cNvSpPr txBox="1"/>
          <p:nvPr/>
        </p:nvSpPr>
        <p:spPr>
          <a:xfrm>
            <a:off x="1442963" y="1716787"/>
            <a:ext cx="93136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a:p>
            <a:pPr algn="ctr"/>
            <a:r>
              <a:rPr lang="en-US" sz="3600" b="1" dirty="0">
                <a:latin typeface="Century Gothic"/>
                <a:cs typeface="Segoe UI"/>
              </a:rPr>
              <a:t>The Young are The Future</a:t>
            </a:r>
            <a:endParaRPr lang="en-US" sz="3600" dirty="0">
              <a:latin typeface="Century Gothic"/>
              <a:cs typeface="Segoe UI"/>
            </a:endParaRPr>
          </a:p>
        </p:txBody>
      </p:sp>
      <p:sp>
        <p:nvSpPr>
          <p:cNvPr id="17" name="TextBox 16">
            <a:extLst>
              <a:ext uri="{FF2B5EF4-FFF2-40B4-BE49-F238E27FC236}">
                <a16:creationId xmlns:a16="http://schemas.microsoft.com/office/drawing/2014/main" id="{750165BC-1E16-5263-2B32-27BE1DA595BE}"/>
              </a:ext>
            </a:extLst>
          </p:cNvPr>
          <p:cNvSpPr txBox="1"/>
          <p:nvPr/>
        </p:nvSpPr>
        <p:spPr>
          <a:xfrm>
            <a:off x="626068" y="3433574"/>
            <a:ext cx="109526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ea typeface="+mn-lt"/>
                <a:cs typeface="+mn-lt"/>
              </a:rPr>
              <a:t>Leadership at its Very Best </a:t>
            </a:r>
            <a:endParaRPr lang="en-US" sz="3600"/>
          </a:p>
        </p:txBody>
      </p:sp>
    </p:spTree>
    <p:extLst>
      <p:ext uri="{BB962C8B-B14F-4D97-AF65-F5344CB8AC3E}">
        <p14:creationId xmlns:p14="http://schemas.microsoft.com/office/powerpoint/2010/main" val="272048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AA2EE2-3115-F16D-EABB-9F81949A00A3}"/>
              </a:ext>
            </a:extLst>
          </p:cNvPr>
          <p:cNvSpPr txBox="1"/>
          <p:nvPr/>
        </p:nvSpPr>
        <p:spPr>
          <a:xfrm>
            <a:off x="1503873" y="1316966"/>
            <a:ext cx="918425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There are those who could and would still contribute and add value </a:t>
            </a:r>
            <a:endParaRPr lang="en-GB" dirty="0">
              <a:ea typeface="+mn-lt"/>
              <a:cs typeface="+mn-lt"/>
            </a:endParaRPr>
          </a:p>
        </p:txBody>
      </p:sp>
      <p:sp>
        <p:nvSpPr>
          <p:cNvPr id="2" name="TextBox 1">
            <a:extLst>
              <a:ext uri="{FF2B5EF4-FFF2-40B4-BE49-F238E27FC236}">
                <a16:creationId xmlns:a16="http://schemas.microsoft.com/office/drawing/2014/main" id="{9B9F6C9F-82C8-A3E6-53B0-8B4B0A4B92D3}"/>
              </a:ext>
            </a:extLst>
          </p:cNvPr>
          <p:cNvSpPr txBox="1"/>
          <p:nvPr/>
        </p:nvSpPr>
        <p:spPr>
          <a:xfrm>
            <a:off x="1648178" y="3200400"/>
            <a:ext cx="917786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It's time to challenge the established, explore the myths, and instil the key principles, approaches and behaviours in our future leaders of all ages</a:t>
            </a:r>
            <a:endParaRPr lang="en-GB"/>
          </a:p>
        </p:txBody>
      </p:sp>
    </p:spTree>
    <p:extLst>
      <p:ext uri="{BB962C8B-B14F-4D97-AF65-F5344CB8AC3E}">
        <p14:creationId xmlns:p14="http://schemas.microsoft.com/office/powerpoint/2010/main" val="98846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6D4C9-7183-A537-CE70-F32959031BA2}"/>
              </a:ext>
            </a:extLst>
          </p:cNvPr>
          <p:cNvSpPr txBox="1"/>
          <p:nvPr/>
        </p:nvSpPr>
        <p:spPr>
          <a:xfrm>
            <a:off x="1157110" y="1236187"/>
            <a:ext cx="9474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ea typeface="+mn-lt"/>
                <a:cs typeface="+mn-lt"/>
              </a:rPr>
              <a:t>Leadership &amp; the future</a:t>
            </a:r>
            <a:endParaRPr lang="en-US" sz="3600" dirty="0"/>
          </a:p>
        </p:txBody>
      </p:sp>
      <p:sp>
        <p:nvSpPr>
          <p:cNvPr id="2" name="TextBox 1">
            <a:extLst>
              <a:ext uri="{FF2B5EF4-FFF2-40B4-BE49-F238E27FC236}">
                <a16:creationId xmlns:a16="http://schemas.microsoft.com/office/drawing/2014/main" id="{637982DA-AD1D-B725-0C69-91622B9EE928}"/>
              </a:ext>
            </a:extLst>
          </p:cNvPr>
          <p:cNvSpPr txBox="1"/>
          <p:nvPr/>
        </p:nvSpPr>
        <p:spPr>
          <a:xfrm>
            <a:off x="1014401" y="2147285"/>
            <a:ext cx="962942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FFFFFF"/>
                </a:solidFill>
                <a:ea typeface="+mn-lt"/>
                <a:cs typeface="+mn-lt"/>
              </a:rPr>
              <a:t>In a truly legitimate democratic and open society, to be a leader in either the private, voluntary or the public sector, requires the values, beliefs and morals of altruism to be preferred and seen as a strength. The leaders of the future, well into this millennium, will need to be altruistic by nature and have a leadership approach based on a responsibility to and for others.</a:t>
            </a:r>
            <a:endParaRPr lang="en-US"/>
          </a:p>
          <a:p>
            <a:endParaRPr lang="en-GB" sz="2800" dirty="0"/>
          </a:p>
        </p:txBody>
      </p:sp>
    </p:spTree>
    <p:extLst>
      <p:ext uri="{BB962C8B-B14F-4D97-AF65-F5344CB8AC3E}">
        <p14:creationId xmlns:p14="http://schemas.microsoft.com/office/powerpoint/2010/main" val="164353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014401" y="1500304"/>
            <a:ext cx="96294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Organisational and societal cultures will need to mature, be open and demonstrate legitimacy</a:t>
            </a:r>
            <a:endParaRPr lang="en-US" dirty="0">
              <a:solidFill>
                <a:srgbClr val="FFFFFF"/>
              </a:solidFill>
              <a:ea typeface="+mn-lt"/>
              <a:cs typeface="+mn-lt"/>
            </a:endParaRPr>
          </a:p>
        </p:txBody>
      </p:sp>
      <p:sp>
        <p:nvSpPr>
          <p:cNvPr id="3" name="TextBox 2">
            <a:extLst>
              <a:ext uri="{FF2B5EF4-FFF2-40B4-BE49-F238E27FC236}">
                <a16:creationId xmlns:a16="http://schemas.microsoft.com/office/drawing/2014/main" id="{1BB8E90B-3D11-7119-701B-511C66DA6C78}"/>
              </a:ext>
            </a:extLst>
          </p:cNvPr>
          <p:cNvSpPr txBox="1"/>
          <p:nvPr/>
        </p:nvSpPr>
        <p:spPr>
          <a:xfrm>
            <a:off x="1013178" y="3031067"/>
            <a:ext cx="876864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This approach to leadership is more likely to balance all interests and consider important priorities, from a long-term perspective</a:t>
            </a:r>
            <a:endParaRPr lang="en-GB"/>
          </a:p>
        </p:txBody>
      </p:sp>
    </p:spTree>
    <p:extLst>
      <p:ext uri="{BB962C8B-B14F-4D97-AF65-F5344CB8AC3E}">
        <p14:creationId xmlns:p14="http://schemas.microsoft.com/office/powerpoint/2010/main" val="17448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014401" y="1500304"/>
            <a:ext cx="962942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People and organisations where the principles of altruism are valued, will be caring, dynamic, visionary, and have a learning culture where people can maximise their potential </a:t>
            </a:r>
            <a:endParaRPr lang="en-GB" dirty="0">
              <a:solidFill>
                <a:srgbClr val="FFFFFF"/>
              </a:solidFill>
              <a:ea typeface="+mn-lt"/>
              <a:cs typeface="+mn-lt"/>
            </a:endParaRPr>
          </a:p>
        </p:txBody>
      </p:sp>
      <p:sp>
        <p:nvSpPr>
          <p:cNvPr id="3" name="TextBox 2">
            <a:extLst>
              <a:ext uri="{FF2B5EF4-FFF2-40B4-BE49-F238E27FC236}">
                <a16:creationId xmlns:a16="http://schemas.microsoft.com/office/drawing/2014/main" id="{A17EA23A-4379-1F2A-3001-5E741AD5CACB}"/>
              </a:ext>
            </a:extLst>
          </p:cNvPr>
          <p:cNvSpPr txBox="1"/>
          <p:nvPr/>
        </p:nvSpPr>
        <p:spPr>
          <a:xfrm>
            <a:off x="1013178" y="3835400"/>
            <a:ext cx="889564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One where talent and innovation is nurtured, promoted and absorbed</a:t>
            </a:r>
            <a:endParaRPr lang="en-GB"/>
          </a:p>
        </p:txBody>
      </p:sp>
    </p:spTree>
    <p:extLst>
      <p:ext uri="{BB962C8B-B14F-4D97-AF65-F5344CB8AC3E}">
        <p14:creationId xmlns:p14="http://schemas.microsoft.com/office/powerpoint/2010/main" val="140264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928137" y="522644"/>
            <a:ext cx="9629421" cy="6340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Altruism to the fore.</a:t>
            </a:r>
            <a:endParaRPr lang="en-US" dirty="0"/>
          </a:p>
          <a:p>
            <a:endParaRPr lang="en-GB"/>
          </a:p>
          <a:p>
            <a:r>
              <a:rPr lang="en-GB" sz="2800" dirty="0">
                <a:solidFill>
                  <a:srgbClr val="FFFFFF"/>
                </a:solidFill>
                <a:ea typeface="+mn-lt"/>
                <a:cs typeface="+mn-lt"/>
              </a:rPr>
              <a:t>Leaders altruistic by nature. </a:t>
            </a:r>
            <a:endParaRPr lang="en-GB" dirty="0">
              <a:ea typeface="+mn-lt"/>
              <a:cs typeface="+mn-lt"/>
            </a:endParaRPr>
          </a:p>
          <a:p>
            <a:endParaRPr lang="en-GB"/>
          </a:p>
          <a:p>
            <a:r>
              <a:rPr lang="en-GB" sz="2800" dirty="0">
                <a:solidFill>
                  <a:srgbClr val="FFFFFF"/>
                </a:solidFill>
                <a:ea typeface="+mn-lt"/>
                <a:cs typeface="+mn-lt"/>
              </a:rPr>
              <a:t>Leadership based on responsibility to and for others.</a:t>
            </a:r>
            <a:endParaRPr lang="en-US" dirty="0">
              <a:ea typeface="+mn-lt"/>
              <a:cs typeface="+mn-lt"/>
            </a:endParaRPr>
          </a:p>
          <a:p>
            <a:endParaRPr lang="en-GB"/>
          </a:p>
          <a:p>
            <a:r>
              <a:rPr lang="en-GB" sz="2800" dirty="0">
                <a:solidFill>
                  <a:srgbClr val="FFFFFF"/>
                </a:solidFill>
                <a:ea typeface="+mn-lt"/>
                <a:cs typeface="+mn-lt"/>
              </a:rPr>
              <a:t>Principles of altruism highly valued.</a:t>
            </a:r>
            <a:endParaRPr lang="en-GB" dirty="0"/>
          </a:p>
          <a:p>
            <a:endParaRPr lang="en-GB"/>
          </a:p>
          <a:p>
            <a:r>
              <a:rPr lang="en-GB" sz="2800" dirty="0">
                <a:solidFill>
                  <a:srgbClr val="FFFFFF"/>
                </a:solidFill>
                <a:ea typeface="+mn-lt"/>
                <a:cs typeface="+mn-lt"/>
              </a:rPr>
              <a:t>Dynamic &amp; visionary organisations.</a:t>
            </a:r>
            <a:endParaRPr lang="en-GB" dirty="0"/>
          </a:p>
          <a:p>
            <a:endParaRPr lang="en-GB"/>
          </a:p>
          <a:p>
            <a:r>
              <a:rPr lang="en-GB" sz="2800" dirty="0">
                <a:solidFill>
                  <a:srgbClr val="FFFFFF"/>
                </a:solidFill>
                <a:ea typeface="+mn-lt"/>
                <a:cs typeface="+mn-lt"/>
              </a:rPr>
              <a:t>Learning culture, maximise potential.</a:t>
            </a:r>
            <a:endParaRPr lang="en-GB" dirty="0">
              <a:ea typeface="+mn-lt"/>
              <a:cs typeface="+mn-lt"/>
            </a:endParaRPr>
          </a:p>
          <a:p>
            <a:endParaRPr lang="en-GB"/>
          </a:p>
          <a:p>
            <a:r>
              <a:rPr lang="en-GB" sz="2800" dirty="0">
                <a:solidFill>
                  <a:srgbClr val="FFFFFF"/>
                </a:solidFill>
                <a:ea typeface="+mn-lt"/>
                <a:cs typeface="+mn-lt"/>
              </a:rPr>
              <a:t>Professional leaders and managers as respected role models.</a:t>
            </a:r>
            <a:endParaRPr lang="en-GB" dirty="0"/>
          </a:p>
          <a:p>
            <a:endParaRPr lang="en-GB"/>
          </a:p>
          <a:p>
            <a:r>
              <a:rPr lang="en-GB" sz="2800" dirty="0">
                <a:solidFill>
                  <a:srgbClr val="FFFFFF"/>
                </a:solidFill>
                <a:ea typeface="+mn-lt"/>
                <a:cs typeface="+mn-lt"/>
              </a:rPr>
              <a:t>Right principles, approaches, &amp; behaviours.</a:t>
            </a:r>
            <a:endParaRPr lang="en-GB" dirty="0">
              <a:ea typeface="+mn-lt"/>
              <a:cs typeface="+mn-lt"/>
            </a:endParaRPr>
          </a:p>
          <a:p>
            <a:endParaRPr lang="en-GB" sz="2800" dirty="0">
              <a:ea typeface="+mn-lt"/>
              <a:cs typeface="+mn-lt"/>
            </a:endParaRPr>
          </a:p>
        </p:txBody>
      </p:sp>
    </p:spTree>
    <p:extLst>
      <p:ext uri="{BB962C8B-B14F-4D97-AF65-F5344CB8AC3E}">
        <p14:creationId xmlns:p14="http://schemas.microsoft.com/office/powerpoint/2010/main" val="306055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014401" y="1500304"/>
            <a:ext cx="962942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Organisation managed by skilled management professionals are likely to be more adaptive that those managed by those trained in others technical and associated areas</a:t>
            </a:r>
            <a:endParaRPr lang="en-US" dirty="0">
              <a:ea typeface="+mn-lt"/>
              <a:cs typeface="+mn-lt"/>
            </a:endParaRPr>
          </a:p>
        </p:txBody>
      </p:sp>
      <p:sp>
        <p:nvSpPr>
          <p:cNvPr id="3" name="TextBox 2">
            <a:extLst>
              <a:ext uri="{FF2B5EF4-FFF2-40B4-BE49-F238E27FC236}">
                <a16:creationId xmlns:a16="http://schemas.microsoft.com/office/drawing/2014/main" id="{F199A116-FE2D-F835-7FD5-50262C44DAED}"/>
              </a:ext>
            </a:extLst>
          </p:cNvPr>
          <p:cNvSpPr txBox="1"/>
          <p:nvPr/>
        </p:nvSpPr>
        <p:spPr>
          <a:xfrm>
            <a:off x="1013178" y="3623733"/>
            <a:ext cx="962942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For instance, many health and educational professionals, with clinical and education backgrounds, who have substantial management experience, can and do provide excellent leadership</a:t>
            </a:r>
            <a:endParaRPr lang="en-GB"/>
          </a:p>
        </p:txBody>
      </p:sp>
    </p:spTree>
    <p:extLst>
      <p:ext uri="{BB962C8B-B14F-4D97-AF65-F5344CB8AC3E}">
        <p14:creationId xmlns:p14="http://schemas.microsoft.com/office/powerpoint/2010/main" val="148708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014401" y="1500304"/>
            <a:ext cx="962942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However, the majority tend to be biased towards their own vested interests, in particular in those of their chosen profession</a:t>
            </a:r>
            <a:endParaRPr lang="en-US" dirty="0">
              <a:solidFill>
                <a:srgbClr val="FFFFFF"/>
              </a:solidFill>
              <a:ea typeface="+mn-lt"/>
              <a:cs typeface="+mn-lt"/>
            </a:endParaRPr>
          </a:p>
        </p:txBody>
      </p:sp>
      <p:sp>
        <p:nvSpPr>
          <p:cNvPr id="3" name="TextBox 2">
            <a:extLst>
              <a:ext uri="{FF2B5EF4-FFF2-40B4-BE49-F238E27FC236}">
                <a16:creationId xmlns:a16="http://schemas.microsoft.com/office/drawing/2014/main" id="{E6291179-EB9A-CBB1-F9DC-7D5778F434BC}"/>
              </a:ext>
            </a:extLst>
          </p:cNvPr>
          <p:cNvSpPr txBox="1"/>
          <p:nvPr/>
        </p:nvSpPr>
        <p:spPr>
          <a:xfrm>
            <a:off x="1013178" y="3200400"/>
            <a:ext cx="978464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Professional managers must be primarily interested in making their organisations work, and not protecting the interests of any particular profession or profession organisation</a:t>
            </a:r>
            <a:endParaRPr lang="en-GB"/>
          </a:p>
        </p:txBody>
      </p:sp>
    </p:spTree>
    <p:extLst>
      <p:ext uri="{BB962C8B-B14F-4D97-AF65-F5344CB8AC3E}">
        <p14:creationId xmlns:p14="http://schemas.microsoft.com/office/powerpoint/2010/main" val="36453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798741" y="953964"/>
            <a:ext cx="962942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Whilst top quality administration and financial management is critical and of equal importance to other parts of the operation</a:t>
            </a:r>
          </a:p>
        </p:txBody>
      </p:sp>
      <p:sp>
        <p:nvSpPr>
          <p:cNvPr id="3" name="TextBox 2">
            <a:extLst>
              <a:ext uri="{FF2B5EF4-FFF2-40B4-BE49-F238E27FC236}">
                <a16:creationId xmlns:a16="http://schemas.microsoft.com/office/drawing/2014/main" id="{3ABADFFA-B85D-48AC-6722-4A95F1C0005C}"/>
              </a:ext>
            </a:extLst>
          </p:cNvPr>
          <p:cNvSpPr txBox="1"/>
          <p:nvPr/>
        </p:nvSpPr>
        <p:spPr>
          <a:xfrm>
            <a:off x="801512" y="3200400"/>
            <a:ext cx="946008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Any organisation dominated by administrators and finance professions will never thrive and be dynamic</a:t>
            </a:r>
            <a:endParaRPr lang="en-GB"/>
          </a:p>
        </p:txBody>
      </p:sp>
    </p:spTree>
    <p:extLst>
      <p:ext uri="{BB962C8B-B14F-4D97-AF65-F5344CB8AC3E}">
        <p14:creationId xmlns:p14="http://schemas.microsoft.com/office/powerpoint/2010/main" val="203992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798741" y="953964"/>
            <a:ext cx="962942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Just like mandarins and auditors, many will tell you the cost of everything, but little of the value of anything worthwhile</a:t>
            </a:r>
            <a:endParaRPr lang="en-US" dirty="0"/>
          </a:p>
        </p:txBody>
      </p:sp>
      <p:sp>
        <p:nvSpPr>
          <p:cNvPr id="3" name="TextBox 2">
            <a:extLst>
              <a:ext uri="{FF2B5EF4-FFF2-40B4-BE49-F238E27FC236}">
                <a16:creationId xmlns:a16="http://schemas.microsoft.com/office/drawing/2014/main" id="{0863F5FD-4748-8F67-C0B0-415FF9DE109B}"/>
              </a:ext>
            </a:extLst>
          </p:cNvPr>
          <p:cNvSpPr txBox="1"/>
          <p:nvPr/>
        </p:nvSpPr>
        <p:spPr>
          <a:xfrm>
            <a:off x="801512" y="2734733"/>
            <a:ext cx="977053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Segoe UI"/>
              </a:rPr>
              <a:t>They set up elaborate cumbersome systems and procedures to justify their existence and protect themselves​</a:t>
            </a:r>
          </a:p>
        </p:txBody>
      </p:sp>
      <p:sp>
        <p:nvSpPr>
          <p:cNvPr id="4" name="TextBox 3">
            <a:extLst>
              <a:ext uri="{FF2B5EF4-FFF2-40B4-BE49-F238E27FC236}">
                <a16:creationId xmlns:a16="http://schemas.microsoft.com/office/drawing/2014/main" id="{16BC7BD2-50B7-F1CA-87E1-BBA20C138F74}"/>
              </a:ext>
            </a:extLst>
          </p:cNvPr>
          <p:cNvSpPr txBox="1"/>
          <p:nvPr/>
        </p:nvSpPr>
        <p:spPr>
          <a:xfrm>
            <a:off x="801511" y="4555067"/>
            <a:ext cx="989753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They have a critical part to play in any proper organisation, but must never be allowed to stifle innovation, learning and vision</a:t>
            </a:r>
            <a:endParaRPr lang="en-GB"/>
          </a:p>
        </p:txBody>
      </p:sp>
    </p:spTree>
    <p:extLst>
      <p:ext uri="{BB962C8B-B14F-4D97-AF65-F5344CB8AC3E}">
        <p14:creationId xmlns:p14="http://schemas.microsoft.com/office/powerpoint/2010/main" val="347125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6D4C9-7183-A537-CE70-F32959031BA2}"/>
              </a:ext>
            </a:extLst>
          </p:cNvPr>
          <p:cNvSpPr txBox="1"/>
          <p:nvPr/>
        </p:nvSpPr>
        <p:spPr>
          <a:xfrm>
            <a:off x="1157110" y="1236187"/>
            <a:ext cx="9474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ea typeface="+mn-lt"/>
                <a:cs typeface="+mn-lt"/>
              </a:rPr>
              <a:t>Structures systems</a:t>
            </a:r>
            <a:endParaRPr lang="en-US" sz="3600" dirty="0"/>
          </a:p>
        </p:txBody>
      </p:sp>
      <p:sp>
        <p:nvSpPr>
          <p:cNvPr id="2" name="TextBox 1">
            <a:extLst>
              <a:ext uri="{FF2B5EF4-FFF2-40B4-BE49-F238E27FC236}">
                <a16:creationId xmlns:a16="http://schemas.microsoft.com/office/drawing/2014/main" id="{637982DA-AD1D-B725-0C69-91622B9EE928}"/>
              </a:ext>
            </a:extLst>
          </p:cNvPr>
          <p:cNvSpPr txBox="1"/>
          <p:nvPr/>
        </p:nvSpPr>
        <p:spPr>
          <a:xfrm>
            <a:off x="1100666" y="2176039"/>
            <a:ext cx="96294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ea typeface="+mn-lt"/>
                <a:cs typeface="+mn-lt"/>
              </a:rPr>
              <a:t>"Making the paradigm shift"</a:t>
            </a:r>
            <a:endParaRPr lang="en-US" sz="2800" dirty="0"/>
          </a:p>
          <a:p>
            <a:endParaRPr lang="en-GB" sz="2800" dirty="0"/>
          </a:p>
        </p:txBody>
      </p:sp>
      <p:sp>
        <p:nvSpPr>
          <p:cNvPr id="3" name="TextBox 2">
            <a:extLst>
              <a:ext uri="{FF2B5EF4-FFF2-40B4-BE49-F238E27FC236}">
                <a16:creationId xmlns:a16="http://schemas.microsoft.com/office/drawing/2014/main" id="{5D1A9AAA-97C9-2A19-718A-39DF560FF830}"/>
              </a:ext>
            </a:extLst>
          </p:cNvPr>
          <p:cNvSpPr txBox="1"/>
          <p:nvPr/>
        </p:nvSpPr>
        <p:spPr>
          <a:xfrm>
            <a:off x="1100666" y="3005931"/>
            <a:ext cx="953064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The next key area to look at are those areas of management and organisations related to structures, systems and culture. Making fundamental, sustainable change, making a paradigm shift.</a:t>
            </a:r>
            <a:endParaRPr lang="en-US" dirty="0"/>
          </a:p>
          <a:p>
            <a:endParaRPr lang="en-GB" sz="2800" dirty="0"/>
          </a:p>
        </p:txBody>
      </p:sp>
    </p:spTree>
    <p:extLst>
      <p:ext uri="{BB962C8B-B14F-4D97-AF65-F5344CB8AC3E}">
        <p14:creationId xmlns:p14="http://schemas.microsoft.com/office/powerpoint/2010/main" val="39477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6D4C9-7183-A537-CE70-F32959031BA2}"/>
              </a:ext>
            </a:extLst>
          </p:cNvPr>
          <p:cNvSpPr txBox="1"/>
          <p:nvPr/>
        </p:nvSpPr>
        <p:spPr>
          <a:xfrm>
            <a:off x="1100666" y="1254026"/>
            <a:ext cx="9318977"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Focus and cover the "Big Areas" as I call them </a:t>
            </a:r>
            <a:endParaRPr lang="en-US" dirty="0">
              <a:ea typeface="+mn-lt"/>
              <a:cs typeface="+mn-lt"/>
            </a:endParaRPr>
          </a:p>
          <a:p>
            <a:endParaRPr lang="en-GB" sz="2800" dirty="0">
              <a:ea typeface="+mn-lt"/>
              <a:cs typeface="+mn-lt"/>
            </a:endParaRPr>
          </a:p>
          <a:p>
            <a:r>
              <a:rPr lang="en-GB" sz="2800" dirty="0">
                <a:ea typeface="+mn-lt"/>
                <a:cs typeface="+mn-lt"/>
              </a:rPr>
              <a:t>My own thoughts, to structures, systems and culture</a:t>
            </a:r>
            <a:endParaRPr lang="en-US">
              <a:ea typeface="+mn-lt"/>
              <a:cs typeface="+mn-lt"/>
            </a:endParaRPr>
          </a:p>
          <a:p>
            <a:endParaRPr lang="en-US">
              <a:ea typeface="+mn-lt"/>
              <a:cs typeface="+mn-lt"/>
            </a:endParaRPr>
          </a:p>
          <a:p>
            <a:r>
              <a:rPr lang="en-GB" sz="2800" dirty="0">
                <a:ea typeface="+mn-lt"/>
                <a:cs typeface="+mn-lt"/>
              </a:rPr>
              <a:t>Overview of pearls of wisdom and behaviours, concluding with an ABC quote to reflect on</a:t>
            </a:r>
          </a:p>
        </p:txBody>
      </p:sp>
      <p:sp>
        <p:nvSpPr>
          <p:cNvPr id="2" name="TextBox 1">
            <a:extLst>
              <a:ext uri="{FF2B5EF4-FFF2-40B4-BE49-F238E27FC236}">
                <a16:creationId xmlns:a16="http://schemas.microsoft.com/office/drawing/2014/main" id="{637982DA-AD1D-B725-0C69-91622B9EE928}"/>
              </a:ext>
            </a:extLst>
          </p:cNvPr>
          <p:cNvSpPr txBox="1"/>
          <p:nvPr/>
        </p:nvSpPr>
        <p:spPr>
          <a:xfrm>
            <a:off x="1100666" y="5385077"/>
            <a:ext cx="96294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The</a:t>
            </a:r>
            <a:r>
              <a:rPr lang="en-GB" sz="2800" baseline="0" dirty="0">
                <a:solidFill>
                  <a:srgbClr val="FFFFFF"/>
                </a:solidFill>
                <a:ea typeface="+mn-lt"/>
                <a:cs typeface="+mn-lt"/>
              </a:rPr>
              <a:t> </a:t>
            </a:r>
            <a:r>
              <a:rPr lang="en-GB" sz="2800" dirty="0">
                <a:solidFill>
                  <a:srgbClr val="FFFFFF"/>
                </a:solidFill>
                <a:ea typeface="+mn-lt"/>
                <a:cs typeface="+mn-lt"/>
              </a:rPr>
              <a:t>overview will outline my professional beliefs on the subject of leadership</a:t>
            </a:r>
            <a:endParaRPr lang="en-US" dirty="0"/>
          </a:p>
        </p:txBody>
      </p:sp>
      <p:sp>
        <p:nvSpPr>
          <p:cNvPr id="3" name="TextBox 2">
            <a:extLst>
              <a:ext uri="{FF2B5EF4-FFF2-40B4-BE49-F238E27FC236}">
                <a16:creationId xmlns:a16="http://schemas.microsoft.com/office/drawing/2014/main" id="{8B508238-A779-5E18-1933-6D6034609058}"/>
              </a:ext>
            </a:extLst>
          </p:cNvPr>
          <p:cNvSpPr txBox="1"/>
          <p:nvPr/>
        </p:nvSpPr>
        <p:spPr>
          <a:xfrm>
            <a:off x="1100667" y="677333"/>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b="1" dirty="0"/>
              <a:t>Aim</a:t>
            </a:r>
          </a:p>
        </p:txBody>
      </p:sp>
      <p:sp>
        <p:nvSpPr>
          <p:cNvPr id="5" name="TextBox 4">
            <a:extLst>
              <a:ext uri="{FF2B5EF4-FFF2-40B4-BE49-F238E27FC236}">
                <a16:creationId xmlns:a16="http://schemas.microsoft.com/office/drawing/2014/main" id="{F0FBFEF1-2F55-50C7-FC2F-C1B720E6F684}"/>
              </a:ext>
            </a:extLst>
          </p:cNvPr>
          <p:cNvSpPr txBox="1"/>
          <p:nvPr/>
        </p:nvSpPr>
        <p:spPr>
          <a:xfrm>
            <a:off x="5022056" y="4069556"/>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dirty="0"/>
              <a:t>APPLES</a:t>
            </a:r>
            <a:endParaRPr lang="en-GB" sz="4000" dirty="0"/>
          </a:p>
        </p:txBody>
      </p:sp>
    </p:spTree>
    <p:extLst>
      <p:ext uri="{BB962C8B-B14F-4D97-AF65-F5344CB8AC3E}">
        <p14:creationId xmlns:p14="http://schemas.microsoft.com/office/powerpoint/2010/main" val="229908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1100666" y="1352535"/>
            <a:ext cx="953064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Moving away from limitations of an organisational structure reflected by a hierarchical family tree or some other form of wire diagram </a:t>
            </a:r>
            <a:endParaRPr lang="en-US" dirty="0">
              <a:ea typeface="+mn-lt"/>
              <a:cs typeface="+mn-lt"/>
            </a:endParaRPr>
          </a:p>
        </p:txBody>
      </p:sp>
      <p:sp>
        <p:nvSpPr>
          <p:cNvPr id="5" name="TextBox 4">
            <a:extLst>
              <a:ext uri="{FF2B5EF4-FFF2-40B4-BE49-F238E27FC236}">
                <a16:creationId xmlns:a16="http://schemas.microsoft.com/office/drawing/2014/main" id="{2FB44ECF-BEE4-2BAB-9262-3517B6FFFBB5}"/>
              </a:ext>
            </a:extLst>
          </p:cNvPr>
          <p:cNvSpPr txBox="1"/>
          <p:nvPr/>
        </p:nvSpPr>
        <p:spPr>
          <a:xfrm>
            <a:off x="1097845" y="3200400"/>
            <a:ext cx="896619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Segoe UI"/>
              </a:rPr>
              <a:t>Having limitations, they are needed but should be seen a one set of relations within an organisation</a:t>
            </a:r>
            <a:r>
              <a:rPr lang="en-US" sz="2800" dirty="0">
                <a:cs typeface="Segoe UI"/>
              </a:rPr>
              <a:t>​</a:t>
            </a:r>
            <a:endParaRPr lang="en-GB" dirty="0">
              <a:cs typeface="Segoe UI"/>
            </a:endParaRPr>
          </a:p>
        </p:txBody>
      </p:sp>
      <p:sp>
        <p:nvSpPr>
          <p:cNvPr id="6" name="TextBox 5">
            <a:extLst>
              <a:ext uri="{FF2B5EF4-FFF2-40B4-BE49-F238E27FC236}">
                <a16:creationId xmlns:a16="http://schemas.microsoft.com/office/drawing/2014/main" id="{B23882D1-D6C5-A9FC-A259-743304914046}"/>
              </a:ext>
            </a:extLst>
          </p:cNvPr>
          <p:cNvSpPr txBox="1"/>
          <p:nvPr/>
        </p:nvSpPr>
        <p:spPr>
          <a:xfrm>
            <a:off x="1097845" y="5048956"/>
            <a:ext cx="964353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They do not reflect other vital parts of the system and overall environment related to behaviour, values and culture</a:t>
            </a:r>
            <a:endParaRPr lang="en-GB"/>
          </a:p>
        </p:txBody>
      </p:sp>
    </p:spTree>
    <p:extLst>
      <p:ext uri="{BB962C8B-B14F-4D97-AF65-F5344CB8AC3E}">
        <p14:creationId xmlns:p14="http://schemas.microsoft.com/office/powerpoint/2010/main" val="430842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1100666" y="1352535"/>
            <a:ext cx="953064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Leaders must design or redesign their organisations through relationship mapping using this soft systems approach to significantly enhance the limitations of hard systems methodology, such as wire or hierarchical diagrams</a:t>
            </a:r>
            <a:endParaRPr lang="en-US" dirty="0">
              <a:ea typeface="+mn-lt"/>
              <a:cs typeface="+mn-lt"/>
            </a:endParaRPr>
          </a:p>
        </p:txBody>
      </p:sp>
    </p:spTree>
    <p:extLst>
      <p:ext uri="{BB962C8B-B14F-4D97-AF65-F5344CB8AC3E}">
        <p14:creationId xmlns:p14="http://schemas.microsoft.com/office/powerpoint/2010/main" val="2114588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1100666" y="1352535"/>
            <a:ext cx="953064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It is particularly important to use soft systems methods when considering change, and all organisations need to develop and adapt over time</a:t>
            </a:r>
            <a:endParaRPr lang="en-GB" dirty="0">
              <a:ea typeface="+mn-lt"/>
              <a:cs typeface="+mn-lt"/>
            </a:endParaRPr>
          </a:p>
        </p:txBody>
      </p:sp>
      <p:sp>
        <p:nvSpPr>
          <p:cNvPr id="2" name="TextBox 1">
            <a:extLst>
              <a:ext uri="{FF2B5EF4-FFF2-40B4-BE49-F238E27FC236}">
                <a16:creationId xmlns:a16="http://schemas.microsoft.com/office/drawing/2014/main" id="{D5B1F00A-61A6-CE8B-6E9A-7B81AFC0B464}"/>
              </a:ext>
            </a:extLst>
          </p:cNvPr>
          <p:cNvSpPr txBox="1"/>
          <p:nvPr/>
        </p:nvSpPr>
        <p:spPr>
          <a:xfrm>
            <a:off x="1097845" y="3214511"/>
            <a:ext cx="953064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People need to be part of change and on board with it, not victims of change nor left behind by it</a:t>
            </a:r>
            <a:endParaRPr lang="en-GB" dirty="0"/>
          </a:p>
        </p:txBody>
      </p:sp>
    </p:spTree>
    <p:extLst>
      <p:ext uri="{BB962C8B-B14F-4D97-AF65-F5344CB8AC3E}">
        <p14:creationId xmlns:p14="http://schemas.microsoft.com/office/powerpoint/2010/main" val="82986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02A13-D832-93D6-C8CB-8110292542D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4113799-2EE2-986C-C811-46818923B0A8}"/>
              </a:ext>
            </a:extLst>
          </p:cNvPr>
          <p:cNvSpPr txBox="1"/>
          <p:nvPr/>
        </p:nvSpPr>
        <p:spPr>
          <a:xfrm>
            <a:off x="900023" y="281796"/>
            <a:ext cx="11110822"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Segoe UI"/>
              </a:rPr>
              <a:t>Structures systems:</a:t>
            </a:r>
            <a:r>
              <a:rPr lang="en-US" sz="2800" dirty="0">
                <a:cs typeface="Segoe UI"/>
              </a:rPr>
              <a:t>​</a:t>
            </a:r>
          </a:p>
          <a:p>
            <a:r>
              <a:rPr lang="en-GB" dirty="0">
                <a:cs typeface="Segoe UI"/>
              </a:rPr>
              <a:t>​</a:t>
            </a:r>
          </a:p>
          <a:p>
            <a:r>
              <a:rPr lang="en-GB" sz="2800" dirty="0">
                <a:cs typeface="Segoe UI"/>
              </a:rPr>
              <a:t>Make a Paradigm Shift.​</a:t>
            </a:r>
          </a:p>
          <a:p>
            <a:r>
              <a:rPr lang="en-GB" sz="2800" dirty="0">
                <a:cs typeface="Segoe UI"/>
              </a:rPr>
              <a:t>Relationship Mapping.​</a:t>
            </a:r>
          </a:p>
          <a:p>
            <a:r>
              <a:rPr lang="en-GB" sz="2800" dirty="0">
                <a:cs typeface="Segoe UI"/>
              </a:rPr>
              <a:t>Design &amp; Redesign.​</a:t>
            </a:r>
          </a:p>
          <a:p>
            <a:r>
              <a:rPr lang="en-GB" sz="2800" dirty="0">
                <a:cs typeface="Segoe UI"/>
              </a:rPr>
              <a:t>People on board not behind.</a:t>
            </a:r>
            <a:r>
              <a:rPr lang="en-US" sz="2800" dirty="0">
                <a:cs typeface="Segoe UI"/>
              </a:rPr>
              <a:t>​</a:t>
            </a:r>
          </a:p>
          <a:p>
            <a:r>
              <a:rPr lang="en-GB" dirty="0">
                <a:cs typeface="Segoe UI"/>
              </a:rPr>
              <a:t>​</a:t>
            </a:r>
          </a:p>
        </p:txBody>
      </p:sp>
      <p:sp>
        <p:nvSpPr>
          <p:cNvPr id="2" name="TextBox 1">
            <a:extLst>
              <a:ext uri="{FF2B5EF4-FFF2-40B4-BE49-F238E27FC236}">
                <a16:creationId xmlns:a16="http://schemas.microsoft.com/office/drawing/2014/main" id="{89F0E1D6-B871-6CD5-7A41-E30CE726652C}"/>
              </a:ext>
            </a:extLst>
          </p:cNvPr>
          <p:cNvSpPr txBox="1"/>
          <p:nvPr/>
        </p:nvSpPr>
        <p:spPr>
          <a:xfrm>
            <a:off x="902494" y="3200400"/>
            <a:ext cx="1093469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Most organisations will have multiple structures, and various systems and sun systems will exist. These usually tend to reflect particular sets of relationships in the management hierarchy and for accountability.​</a:t>
            </a:r>
            <a:endParaRPr lang="en-GB"/>
          </a:p>
        </p:txBody>
      </p:sp>
      <p:sp>
        <p:nvSpPr>
          <p:cNvPr id="3" name="TextBox 2">
            <a:extLst>
              <a:ext uri="{FF2B5EF4-FFF2-40B4-BE49-F238E27FC236}">
                <a16:creationId xmlns:a16="http://schemas.microsoft.com/office/drawing/2014/main" id="{2A1AAB7E-1A94-E01C-BD50-49787C5A712E}"/>
              </a:ext>
            </a:extLst>
          </p:cNvPr>
          <p:cNvSpPr txBox="1"/>
          <p:nvPr/>
        </p:nvSpPr>
        <p:spPr>
          <a:xfrm>
            <a:off x="902494" y="5141119"/>
            <a:ext cx="1093469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As a leader or senior manager, when you take time to reflect on your organisation, you will readily identify an environmental supra-system, with a number of subsystems</a:t>
            </a:r>
            <a:endParaRPr lang="en-GB"/>
          </a:p>
        </p:txBody>
      </p:sp>
    </p:spTree>
    <p:extLst>
      <p:ext uri="{BB962C8B-B14F-4D97-AF65-F5344CB8AC3E}">
        <p14:creationId xmlns:p14="http://schemas.microsoft.com/office/powerpoint/2010/main" val="323603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453685" y="518648"/>
            <a:ext cx="9530644"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Relationship mapping is an essential too, to understanding your organisation and your role within it.</a:t>
            </a:r>
            <a:endParaRPr lang="en-US"/>
          </a:p>
          <a:p>
            <a:endParaRPr lang="en-GB" dirty="0"/>
          </a:p>
          <a:p>
            <a:r>
              <a:rPr lang="en-GB" sz="2800" dirty="0">
                <a:ea typeface="+mn-lt"/>
                <a:cs typeface="+mn-lt"/>
              </a:rPr>
              <a:t>A proper analysis will allow you to view your organisation as a set of subsystems and processes such as:</a:t>
            </a:r>
            <a:endParaRPr lang="en-GB" dirty="0"/>
          </a:p>
          <a:p>
            <a:endParaRPr lang="en-GB" dirty="0"/>
          </a:p>
          <a:p>
            <a:r>
              <a:rPr lang="en-GB" sz="2800" dirty="0">
                <a:ea typeface="+mn-lt"/>
                <a:cs typeface="+mn-lt"/>
              </a:rPr>
              <a:t>Environmental Supra-system</a:t>
            </a:r>
            <a:endParaRPr lang="en-GB" dirty="0"/>
          </a:p>
          <a:p>
            <a:r>
              <a:rPr lang="en-GB" sz="2800" dirty="0">
                <a:ea typeface="+mn-lt"/>
                <a:cs typeface="+mn-lt"/>
              </a:rPr>
              <a:t>Managerial Subsystem</a:t>
            </a:r>
            <a:endParaRPr lang="en-GB" dirty="0"/>
          </a:p>
          <a:p>
            <a:r>
              <a:rPr lang="en-GB" sz="2800" dirty="0">
                <a:ea typeface="+mn-lt"/>
                <a:cs typeface="+mn-lt"/>
              </a:rPr>
              <a:t>Strategic Subsystem.</a:t>
            </a:r>
            <a:endParaRPr lang="en-GB" dirty="0"/>
          </a:p>
          <a:p>
            <a:r>
              <a:rPr lang="en-GB" sz="2800" dirty="0">
                <a:ea typeface="+mn-lt"/>
                <a:cs typeface="+mn-lt"/>
              </a:rPr>
              <a:t>Human-Cultural Subsystem.</a:t>
            </a:r>
            <a:endParaRPr lang="en-US">
              <a:ea typeface="+mn-lt"/>
              <a:cs typeface="+mn-lt"/>
            </a:endParaRPr>
          </a:p>
          <a:p>
            <a:r>
              <a:rPr lang="en-GB" sz="2800" dirty="0">
                <a:ea typeface="+mn-lt"/>
                <a:cs typeface="+mn-lt"/>
              </a:rPr>
              <a:t>Technological Subsystem.</a:t>
            </a:r>
            <a:endParaRPr lang="en-GB" dirty="0"/>
          </a:p>
          <a:p>
            <a:r>
              <a:rPr lang="en-GB" sz="2800" dirty="0">
                <a:ea typeface="+mn-lt"/>
                <a:cs typeface="+mn-lt"/>
              </a:rPr>
              <a:t>Structural Subsystem.</a:t>
            </a:r>
            <a:endParaRPr lang="en-GB" dirty="0">
              <a:ea typeface="+mn-lt"/>
              <a:cs typeface="+mn-lt"/>
            </a:endParaRPr>
          </a:p>
        </p:txBody>
      </p:sp>
    </p:spTree>
    <p:extLst>
      <p:ext uri="{BB962C8B-B14F-4D97-AF65-F5344CB8AC3E}">
        <p14:creationId xmlns:p14="http://schemas.microsoft.com/office/powerpoint/2010/main" val="212618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453685" y="518648"/>
            <a:ext cx="9530644"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There will also be a variety of inputs into these processes, which energise the organization, produce the organisations outputs, whether they are products or services</a:t>
            </a:r>
            <a:endParaRPr lang="en-US">
              <a:ea typeface="+mn-lt"/>
              <a:cs typeface="+mn-lt"/>
            </a:endParaRPr>
          </a:p>
          <a:p>
            <a:endParaRPr lang="en-GB" dirty="0"/>
          </a:p>
          <a:p>
            <a:r>
              <a:rPr lang="en-GB" sz="2800" dirty="0">
                <a:ea typeface="+mn-lt"/>
                <a:cs typeface="+mn-lt"/>
              </a:rPr>
              <a:t>Other analysis and design may reveal a complicated map of the decision flow, in relation to service or business strategy formulation</a:t>
            </a:r>
            <a:endParaRPr lang="en-GB">
              <a:ea typeface="+mn-lt"/>
              <a:cs typeface="+mn-lt"/>
            </a:endParaRPr>
          </a:p>
          <a:p>
            <a:endParaRPr lang="en-GB" sz="2800" dirty="0">
              <a:ea typeface="+mn-lt"/>
              <a:cs typeface="+mn-lt"/>
            </a:endParaRPr>
          </a:p>
          <a:p>
            <a:r>
              <a:rPr lang="en-GB" sz="2800" dirty="0">
                <a:ea typeface="+mn-lt"/>
                <a:cs typeface="+mn-lt"/>
              </a:rPr>
              <a:t>Whilst this may seem very complicated, it nevertheless, will still be too simplistic and too neat</a:t>
            </a:r>
            <a:endParaRPr lang="en-GB">
              <a:ea typeface="+mn-lt"/>
              <a:cs typeface="+mn-lt"/>
            </a:endParaRPr>
          </a:p>
        </p:txBody>
      </p:sp>
    </p:spTree>
    <p:extLst>
      <p:ext uri="{BB962C8B-B14F-4D97-AF65-F5344CB8AC3E}">
        <p14:creationId xmlns:p14="http://schemas.microsoft.com/office/powerpoint/2010/main" val="18614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453685" y="518648"/>
            <a:ext cx="9530644"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This is because it can and invariable will, be distorted by human input </a:t>
            </a:r>
            <a:endParaRPr lang="en-US" dirty="0">
              <a:ea typeface="+mn-lt"/>
              <a:cs typeface="+mn-lt"/>
            </a:endParaRPr>
          </a:p>
          <a:p>
            <a:endParaRPr lang="en-GB" sz="2800" dirty="0">
              <a:ea typeface="+mn-lt"/>
              <a:cs typeface="+mn-lt"/>
            </a:endParaRPr>
          </a:p>
          <a:p>
            <a:r>
              <a:rPr lang="en-GB" sz="2800" dirty="0">
                <a:ea typeface="+mn-lt"/>
                <a:cs typeface="+mn-lt"/>
              </a:rPr>
              <a:t>The usual structures are seen as examples of wire/hierarchical diagrams created from simplistic analysis and understanding of organisations</a:t>
            </a:r>
            <a:endParaRPr lang="en-US" dirty="0">
              <a:ea typeface="+mn-lt"/>
              <a:cs typeface="+mn-lt"/>
            </a:endParaRPr>
          </a:p>
          <a:p>
            <a:endParaRPr lang="en-GB"/>
          </a:p>
          <a:p>
            <a:r>
              <a:rPr lang="en-GB" sz="2800" dirty="0">
                <a:ea typeface="+mn-lt"/>
                <a:cs typeface="+mn-lt"/>
              </a:rPr>
              <a:t>Other examples, based on relationship modelling need to compliment line diagrams of structures</a:t>
            </a:r>
            <a:endParaRPr lang="en-GB" dirty="0">
              <a:ea typeface="+mn-lt"/>
              <a:cs typeface="+mn-lt"/>
            </a:endParaRPr>
          </a:p>
          <a:p>
            <a:endParaRPr lang="en-GB" sz="2800" dirty="0">
              <a:ea typeface="+mn-lt"/>
              <a:cs typeface="+mn-lt"/>
            </a:endParaRPr>
          </a:p>
          <a:p>
            <a:r>
              <a:rPr lang="en-GB" sz="2800" dirty="0">
                <a:ea typeface="+mn-lt"/>
                <a:cs typeface="+mn-lt"/>
              </a:rPr>
              <a:t>In the public, private and voluntary sectors, education and care for vulnerable people, the young, mentally ill, disabled and older people is often very complex</a:t>
            </a:r>
            <a:endParaRPr lang="en-GB" dirty="0"/>
          </a:p>
          <a:p>
            <a:endParaRPr lang="en-GB" sz="2800" dirty="0">
              <a:ea typeface="+mn-lt"/>
              <a:cs typeface="+mn-lt"/>
            </a:endParaRPr>
          </a:p>
        </p:txBody>
      </p:sp>
    </p:spTree>
    <p:extLst>
      <p:ext uri="{BB962C8B-B14F-4D97-AF65-F5344CB8AC3E}">
        <p14:creationId xmlns:p14="http://schemas.microsoft.com/office/powerpoint/2010/main" val="274044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453685" y="518648"/>
            <a:ext cx="9530644"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In many demand and vulnerable cases, to provide comprehensive education and/or care, requires teamwork and inter agency collaboration across numerous individuals, departments and sectors.</a:t>
            </a:r>
            <a:endParaRPr lang="en-US" dirty="0">
              <a:ea typeface="+mn-lt"/>
              <a:cs typeface="+mn-lt"/>
            </a:endParaRPr>
          </a:p>
          <a:p>
            <a:endParaRPr lang="en-GB"/>
          </a:p>
          <a:p>
            <a:r>
              <a:rPr lang="en-GB" sz="2800" dirty="0">
                <a:ea typeface="+mn-lt"/>
                <a:cs typeface="+mn-lt"/>
              </a:rPr>
              <a:t>The systems and process between social teams, health teams, families etc. These systems are far too complicated, and many generations of managers are responsible for letting it get like this.</a:t>
            </a:r>
            <a:endParaRPr lang="en-GB" dirty="0">
              <a:ea typeface="+mn-lt"/>
              <a:cs typeface="+mn-lt"/>
            </a:endParaRPr>
          </a:p>
          <a:p>
            <a:endParaRPr lang="en-GB" sz="2800" dirty="0"/>
          </a:p>
          <a:p>
            <a:endParaRPr lang="en-GB" sz="2800" dirty="0">
              <a:ea typeface="+mn-lt"/>
              <a:cs typeface="+mn-lt"/>
            </a:endParaRPr>
          </a:p>
        </p:txBody>
      </p:sp>
    </p:spTree>
    <p:extLst>
      <p:ext uri="{BB962C8B-B14F-4D97-AF65-F5344CB8AC3E}">
        <p14:creationId xmlns:p14="http://schemas.microsoft.com/office/powerpoint/2010/main" val="76297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453685" y="518648"/>
            <a:ext cx="9530644"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It's no small wonder there are such frequent "systemic failures". It's equally no wonder people can "fall between two stools" as it were, with consequential disasters and enquiries</a:t>
            </a:r>
            <a:endParaRPr lang="en-US" dirty="0">
              <a:ea typeface="+mn-lt"/>
              <a:cs typeface="+mn-lt"/>
            </a:endParaRPr>
          </a:p>
          <a:p>
            <a:endParaRPr lang="en-GB"/>
          </a:p>
          <a:p>
            <a:r>
              <a:rPr lang="en-GB" sz="2800" dirty="0">
                <a:ea typeface="+mn-lt"/>
                <a:cs typeface="+mn-lt"/>
              </a:rPr>
              <a:t>The important thing to remember where vulnerable people are concerned, is that someone needs to be a primary coordinator </a:t>
            </a:r>
            <a:endParaRPr lang="en-GB" dirty="0">
              <a:ea typeface="+mn-lt"/>
              <a:cs typeface="+mn-lt"/>
            </a:endParaRPr>
          </a:p>
          <a:p>
            <a:endParaRPr lang="en-GB" sz="2800" dirty="0">
              <a:ea typeface="+mn-lt"/>
              <a:cs typeface="+mn-lt"/>
            </a:endParaRPr>
          </a:p>
          <a:p>
            <a:r>
              <a:rPr lang="en-GB" sz="2800" dirty="0">
                <a:ea typeface="+mn-lt"/>
                <a:cs typeface="+mn-lt"/>
              </a:rPr>
              <a:t>An individual who can be responsible and have the authority to act in a timely fashion, without fear or hindrance</a:t>
            </a:r>
            <a:endParaRPr lang="en-GB">
              <a:ea typeface="+mn-lt"/>
              <a:cs typeface="+mn-lt"/>
            </a:endParaRPr>
          </a:p>
        </p:txBody>
      </p:sp>
    </p:spTree>
    <p:extLst>
      <p:ext uri="{BB962C8B-B14F-4D97-AF65-F5344CB8AC3E}">
        <p14:creationId xmlns:p14="http://schemas.microsoft.com/office/powerpoint/2010/main" val="373068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453685" y="518648"/>
            <a:ext cx="9530644"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Everyone involved needs to understand the complexity</a:t>
            </a:r>
            <a:endParaRPr lang="en-US" dirty="0">
              <a:ea typeface="+mn-lt"/>
              <a:cs typeface="+mn-lt"/>
            </a:endParaRPr>
          </a:p>
          <a:p>
            <a:endParaRPr lang="en-GB" sz="2800" dirty="0">
              <a:ea typeface="+mn-lt"/>
              <a:cs typeface="+mn-lt"/>
            </a:endParaRPr>
          </a:p>
          <a:p>
            <a:r>
              <a:rPr lang="en-GB" sz="2800" dirty="0">
                <a:ea typeface="+mn-lt"/>
                <a:cs typeface="+mn-lt"/>
              </a:rPr>
              <a:t>However, for the customer/recipient and front-line staff, it needs to appear simple and be effective and efficient</a:t>
            </a:r>
            <a:endParaRPr lang="en-US" dirty="0">
              <a:ea typeface="+mn-lt"/>
              <a:cs typeface="+mn-lt"/>
            </a:endParaRPr>
          </a:p>
          <a:p>
            <a:endParaRPr lang="en-GB"/>
          </a:p>
          <a:p>
            <a:r>
              <a:rPr lang="en-GB" sz="2800" dirty="0">
                <a:ea typeface="+mn-lt"/>
                <a:cs typeface="+mn-lt"/>
              </a:rPr>
              <a:t>For all involved, the system needs to be clear and work as simply as possible</a:t>
            </a:r>
            <a:endParaRPr lang="en-GB" dirty="0"/>
          </a:p>
          <a:p>
            <a:endParaRPr lang="en-GB"/>
          </a:p>
          <a:p>
            <a:r>
              <a:rPr lang="en-GB" sz="2800" dirty="0">
                <a:ea typeface="+mn-lt"/>
                <a:cs typeface="+mn-lt"/>
              </a:rPr>
              <a:t>Therefore, it's imperative to design and map relationships, structures and systems</a:t>
            </a:r>
            <a:endParaRPr lang="en-GB" dirty="0"/>
          </a:p>
          <a:p>
            <a:endParaRPr lang="en-GB" sz="2800" dirty="0">
              <a:ea typeface="+mn-lt"/>
              <a:cs typeface="+mn-lt"/>
            </a:endParaRPr>
          </a:p>
        </p:txBody>
      </p:sp>
    </p:spTree>
    <p:extLst>
      <p:ext uri="{BB962C8B-B14F-4D97-AF65-F5344CB8AC3E}">
        <p14:creationId xmlns:p14="http://schemas.microsoft.com/office/powerpoint/2010/main" val="336575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100666" y="2372796"/>
            <a:ext cx="962942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I will be looking at structures, systems and culture and consider how to make that next or even first "Paradigm Shift".</a:t>
            </a:r>
            <a:endParaRPr lang="en-US" dirty="0"/>
          </a:p>
        </p:txBody>
      </p:sp>
    </p:spTree>
    <p:extLst>
      <p:ext uri="{BB962C8B-B14F-4D97-AF65-F5344CB8AC3E}">
        <p14:creationId xmlns:p14="http://schemas.microsoft.com/office/powerpoint/2010/main" val="36045372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6D4C9-7183-A537-CE70-F32959031BA2}"/>
              </a:ext>
            </a:extLst>
          </p:cNvPr>
          <p:cNvSpPr txBox="1"/>
          <p:nvPr/>
        </p:nvSpPr>
        <p:spPr>
          <a:xfrm>
            <a:off x="1157110" y="1236187"/>
            <a:ext cx="9474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ea typeface="+mn-lt"/>
                <a:cs typeface="+mn-lt"/>
              </a:rPr>
              <a:t>Culture and Behaviours</a:t>
            </a:r>
            <a:endParaRPr lang="en-US" sz="3600" dirty="0"/>
          </a:p>
        </p:txBody>
      </p:sp>
      <p:sp>
        <p:nvSpPr>
          <p:cNvPr id="2" name="TextBox 1">
            <a:extLst>
              <a:ext uri="{FF2B5EF4-FFF2-40B4-BE49-F238E27FC236}">
                <a16:creationId xmlns:a16="http://schemas.microsoft.com/office/drawing/2014/main" id="{637982DA-AD1D-B725-0C69-91622B9EE928}"/>
              </a:ext>
            </a:extLst>
          </p:cNvPr>
          <p:cNvSpPr txBox="1"/>
          <p:nvPr/>
        </p:nvSpPr>
        <p:spPr>
          <a:xfrm>
            <a:off x="1100666" y="2176039"/>
            <a:ext cx="96294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ea typeface="+mn-lt"/>
                <a:cs typeface="+mn-lt"/>
              </a:rPr>
              <a:t>"Do those you serve no harm"</a:t>
            </a:r>
            <a:endParaRPr lang="en-US">
              <a:ea typeface="+mn-lt"/>
              <a:cs typeface="+mn-lt"/>
            </a:endParaRPr>
          </a:p>
        </p:txBody>
      </p:sp>
      <p:sp>
        <p:nvSpPr>
          <p:cNvPr id="3" name="TextBox 2">
            <a:extLst>
              <a:ext uri="{FF2B5EF4-FFF2-40B4-BE49-F238E27FC236}">
                <a16:creationId xmlns:a16="http://schemas.microsoft.com/office/drawing/2014/main" id="{5D1A9AAA-97C9-2A19-718A-39DF560FF830}"/>
              </a:ext>
            </a:extLst>
          </p:cNvPr>
          <p:cNvSpPr txBox="1"/>
          <p:nvPr/>
        </p:nvSpPr>
        <p:spPr>
          <a:xfrm>
            <a:off x="1100666" y="3005931"/>
            <a:ext cx="953064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Professional leaders need to develop people and organisation that are risk aware</a:t>
            </a:r>
            <a:endParaRPr lang="en-US" dirty="0">
              <a:ea typeface="+mn-lt"/>
              <a:cs typeface="+mn-lt"/>
            </a:endParaRPr>
          </a:p>
          <a:p>
            <a:endParaRPr lang="en-GB" sz="2800" dirty="0">
              <a:ea typeface="+mn-lt"/>
              <a:cs typeface="+mn-lt"/>
            </a:endParaRPr>
          </a:p>
          <a:p>
            <a:r>
              <a:rPr lang="en-GB" sz="2800" dirty="0">
                <a:ea typeface="+mn-lt"/>
                <a:cs typeface="+mn-lt"/>
              </a:rPr>
              <a:t>Ones that are strong and resilient and fit for purpose</a:t>
            </a:r>
            <a:endParaRPr lang="en-US" dirty="0"/>
          </a:p>
        </p:txBody>
      </p:sp>
    </p:spTree>
    <p:extLst>
      <p:ext uri="{BB962C8B-B14F-4D97-AF65-F5344CB8AC3E}">
        <p14:creationId xmlns:p14="http://schemas.microsoft.com/office/powerpoint/2010/main" val="65191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9E223-38E1-A3F0-3CA5-D54F737ACC6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C241424-2DE8-B8F2-37C4-8A2A38185842}"/>
              </a:ext>
            </a:extLst>
          </p:cNvPr>
          <p:cNvSpPr txBox="1"/>
          <p:nvPr/>
        </p:nvSpPr>
        <p:spPr>
          <a:xfrm>
            <a:off x="1157110" y="1236187"/>
            <a:ext cx="9474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ea typeface="+mn-lt"/>
                <a:cs typeface="+mn-lt"/>
              </a:rPr>
              <a:t>Leadership</a:t>
            </a:r>
            <a:endParaRPr lang="en-US" sz="3600" dirty="0"/>
          </a:p>
        </p:txBody>
      </p:sp>
      <p:sp>
        <p:nvSpPr>
          <p:cNvPr id="3" name="TextBox 2">
            <a:extLst>
              <a:ext uri="{FF2B5EF4-FFF2-40B4-BE49-F238E27FC236}">
                <a16:creationId xmlns:a16="http://schemas.microsoft.com/office/drawing/2014/main" id="{0297269D-6F1E-EFE0-2C72-0A206897EE36}"/>
              </a:ext>
            </a:extLst>
          </p:cNvPr>
          <p:cNvSpPr txBox="1"/>
          <p:nvPr/>
        </p:nvSpPr>
        <p:spPr>
          <a:xfrm>
            <a:off x="1160197" y="1993900"/>
            <a:ext cx="953064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Professional leaders need to develop people and organisation that are risk aware</a:t>
            </a:r>
            <a:endParaRPr lang="en-US" dirty="0">
              <a:ea typeface="+mn-lt"/>
              <a:cs typeface="+mn-lt"/>
            </a:endParaRPr>
          </a:p>
          <a:p>
            <a:endParaRPr lang="en-GB" sz="2800" dirty="0">
              <a:ea typeface="+mn-lt"/>
              <a:cs typeface="+mn-lt"/>
            </a:endParaRPr>
          </a:p>
          <a:p>
            <a:r>
              <a:rPr lang="en-GB" sz="2800" dirty="0">
                <a:ea typeface="+mn-lt"/>
                <a:cs typeface="+mn-lt"/>
              </a:rPr>
              <a:t>Based on presentation </a:t>
            </a:r>
          </a:p>
          <a:p>
            <a:endParaRPr lang="en-GB" sz="2800" dirty="0">
              <a:ea typeface="+mn-lt"/>
              <a:cs typeface="+mn-lt"/>
            </a:endParaRPr>
          </a:p>
          <a:p>
            <a:r>
              <a:rPr lang="en-GB" sz="2800" dirty="0">
                <a:ea typeface="+mn-lt"/>
                <a:cs typeface="+mn-lt"/>
              </a:rPr>
              <a:t>Ones that are strong and resilient and fit for purpose</a:t>
            </a:r>
            <a:endParaRPr lang="en-US" dirty="0"/>
          </a:p>
        </p:txBody>
      </p:sp>
    </p:spTree>
    <p:extLst>
      <p:ext uri="{BB962C8B-B14F-4D97-AF65-F5344CB8AC3E}">
        <p14:creationId xmlns:p14="http://schemas.microsoft.com/office/powerpoint/2010/main" val="280403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A4C5B8-A6AD-C311-F396-92DCFAC7C5B1}"/>
              </a:ext>
            </a:extLst>
          </p:cNvPr>
          <p:cNvSpPr txBox="1"/>
          <p:nvPr/>
        </p:nvSpPr>
        <p:spPr>
          <a:xfrm>
            <a:off x="454326" y="799381"/>
            <a:ext cx="10262557"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Underpinning this style will be key concepts, values, principles and behaviours as followers:</a:t>
            </a:r>
          </a:p>
          <a:p>
            <a:endParaRPr lang="en-GB" sz="2800" dirty="0"/>
          </a:p>
          <a:p>
            <a:r>
              <a:rPr lang="en-GB" sz="2800" dirty="0"/>
              <a:t>The Great 8 P's</a:t>
            </a:r>
          </a:p>
          <a:p>
            <a:endParaRPr lang="en-GB" sz="2800" dirty="0"/>
          </a:p>
          <a:p>
            <a:pPr algn="ctr"/>
            <a:r>
              <a:rPr lang="en-GB" sz="2800"/>
              <a:t> PRIOR</a:t>
            </a:r>
            <a:endParaRPr lang="en-GB"/>
          </a:p>
          <a:p>
            <a:pPr algn="ctr"/>
            <a:r>
              <a:rPr lang="en-GB" sz="2800"/>
              <a:t>    PREPARATION</a:t>
            </a:r>
          </a:p>
          <a:p>
            <a:pPr algn="ctr"/>
            <a:r>
              <a:rPr lang="en-GB" sz="2800"/>
              <a:t>    PROPE</a:t>
            </a:r>
          </a:p>
          <a:p>
            <a:pPr algn="ctr"/>
            <a:r>
              <a:rPr lang="en-GB" sz="2800"/>
              <a:t> PLANNING</a:t>
            </a:r>
            <a:endParaRPr lang="en-GB"/>
          </a:p>
          <a:p>
            <a:pPr algn="ctr"/>
            <a:r>
              <a:rPr lang="en-GB" sz="2800" dirty="0"/>
              <a:t>     PREVENT'S</a:t>
            </a:r>
          </a:p>
          <a:p>
            <a:pPr algn="ctr"/>
            <a:r>
              <a:rPr lang="en-GB" sz="2800" dirty="0"/>
              <a:t>     PEE POOR</a:t>
            </a:r>
          </a:p>
          <a:p>
            <a:pPr algn="ctr"/>
            <a:r>
              <a:rPr lang="en-GB" sz="2800" dirty="0">
                <a:latin typeface="Century Gothic"/>
                <a:cs typeface="Times New Roman"/>
              </a:rPr>
              <a:t>     PERFORMANCE</a:t>
            </a:r>
            <a:endParaRPr lang="en-GB" sz="2800" dirty="0">
              <a:latin typeface="Century Gothic"/>
            </a:endParaRPr>
          </a:p>
        </p:txBody>
      </p:sp>
    </p:spTree>
    <p:extLst>
      <p:ext uri="{BB962C8B-B14F-4D97-AF65-F5344CB8AC3E}">
        <p14:creationId xmlns:p14="http://schemas.microsoft.com/office/powerpoint/2010/main" val="15372659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726855" y="489893"/>
            <a:ext cx="9530644" cy="69557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Prior being to ensure sufficient time in advance and anticipate</a:t>
            </a:r>
            <a:endParaRPr lang="en-US" dirty="0"/>
          </a:p>
          <a:p>
            <a:endParaRPr lang="en-GB"/>
          </a:p>
          <a:p>
            <a:r>
              <a:rPr lang="en-GB" sz="2800" dirty="0">
                <a:ea typeface="+mn-lt"/>
                <a:cs typeface="+mn-lt"/>
              </a:rPr>
              <a:t>Preparation based on gathering all essential information, proper in establishing the validity and substance in your approach</a:t>
            </a:r>
            <a:endParaRPr lang="en-GB" dirty="0">
              <a:ea typeface="+mn-lt"/>
              <a:cs typeface="+mn-lt"/>
            </a:endParaRPr>
          </a:p>
          <a:p>
            <a:endParaRPr lang="en-GB"/>
          </a:p>
          <a:p>
            <a:r>
              <a:rPr lang="en-GB" sz="2800" dirty="0">
                <a:ea typeface="+mn-lt"/>
                <a:cs typeface="+mn-lt"/>
              </a:rPr>
              <a:t>Planning through good daily diary management, with associate action place daily/weekly/monthly/annually and strategic plans 5/10/20 years ahead</a:t>
            </a:r>
            <a:endParaRPr lang="en-GB" dirty="0"/>
          </a:p>
          <a:p>
            <a:endParaRPr lang="en-GB"/>
          </a:p>
          <a:p>
            <a:r>
              <a:rPr lang="en-GB" sz="2800" dirty="0">
                <a:ea typeface="+mn-lt"/>
                <a:cs typeface="+mn-lt"/>
              </a:rPr>
              <a:t>Prevention is better than cure, so anticipate challenges and have reserve options</a:t>
            </a:r>
            <a:endParaRPr lang="en-GB" dirty="0">
              <a:ea typeface="+mn-lt"/>
              <a:cs typeface="+mn-lt"/>
            </a:endParaRPr>
          </a:p>
          <a:p>
            <a:endParaRPr lang="en-GB" sz="2800" dirty="0">
              <a:ea typeface="+mn-lt"/>
              <a:cs typeface="+mn-lt"/>
            </a:endParaRPr>
          </a:p>
          <a:p>
            <a:endParaRPr lang="en-GB" sz="2800" dirty="0"/>
          </a:p>
          <a:p>
            <a:endParaRPr lang="en-GB" sz="2800" dirty="0">
              <a:ea typeface="+mn-lt"/>
              <a:cs typeface="+mn-lt"/>
            </a:endParaRPr>
          </a:p>
        </p:txBody>
      </p:sp>
    </p:spTree>
    <p:extLst>
      <p:ext uri="{BB962C8B-B14F-4D97-AF65-F5344CB8AC3E}">
        <p14:creationId xmlns:p14="http://schemas.microsoft.com/office/powerpoint/2010/main" val="310510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755610" y="1410044"/>
            <a:ext cx="9530644"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Pee into the wind and wet yourself, swim upstream and get nowhere so pick your timing and route carefully. Poor outcomes can be anticipated and avoided</a:t>
            </a:r>
            <a:endParaRPr lang="en-US">
              <a:ea typeface="+mn-lt"/>
              <a:cs typeface="+mn-lt"/>
            </a:endParaRPr>
          </a:p>
          <a:p>
            <a:endParaRPr lang="en-GB"/>
          </a:p>
          <a:p>
            <a:r>
              <a:rPr lang="en-GB" sz="2800" dirty="0">
                <a:ea typeface="+mn-lt"/>
                <a:cs typeface="+mn-lt"/>
              </a:rPr>
              <a:t>Performance is the best result at lowest cost</a:t>
            </a:r>
            <a:endParaRPr lang="en-GB" dirty="0">
              <a:ea typeface="+mn-lt"/>
              <a:cs typeface="+mn-lt"/>
            </a:endParaRPr>
          </a:p>
          <a:p>
            <a:endParaRPr lang="en-GB"/>
          </a:p>
          <a:p>
            <a:r>
              <a:rPr lang="en-GB" sz="2800" dirty="0">
                <a:ea typeface="+mn-lt"/>
                <a:cs typeface="+mn-lt"/>
              </a:rPr>
              <a:t>The Risk Approach</a:t>
            </a:r>
            <a:endParaRPr lang="en-GB" dirty="0"/>
          </a:p>
          <a:p>
            <a:endParaRPr lang="en-GB"/>
          </a:p>
          <a:p>
            <a:r>
              <a:rPr lang="en-GB" sz="2800" dirty="0">
                <a:ea typeface="+mn-lt"/>
                <a:cs typeface="+mn-lt"/>
              </a:rPr>
              <a:t>Risk aware</a:t>
            </a:r>
            <a:endParaRPr lang="en-GB" dirty="0"/>
          </a:p>
          <a:p>
            <a:r>
              <a:rPr lang="en-GB" sz="2800" dirty="0">
                <a:ea typeface="+mn-lt"/>
                <a:cs typeface="+mn-lt"/>
              </a:rPr>
              <a:t>      Not risk awash</a:t>
            </a:r>
            <a:endParaRPr lang="en-GB" dirty="0"/>
          </a:p>
          <a:p>
            <a:r>
              <a:rPr lang="en-GB" sz="2800" dirty="0">
                <a:ea typeface="+mn-lt"/>
                <a:cs typeface="+mn-lt"/>
              </a:rPr>
              <a:t>      Not risk adverse</a:t>
            </a:r>
            <a:endParaRPr lang="en-GB" dirty="0"/>
          </a:p>
          <a:p>
            <a:endParaRPr lang="en-GB" sz="2800" dirty="0">
              <a:ea typeface="+mn-lt"/>
              <a:cs typeface="+mn-lt"/>
            </a:endParaRPr>
          </a:p>
        </p:txBody>
      </p:sp>
    </p:spTree>
    <p:extLst>
      <p:ext uri="{BB962C8B-B14F-4D97-AF65-F5344CB8AC3E}">
        <p14:creationId xmlns:p14="http://schemas.microsoft.com/office/powerpoint/2010/main" val="140380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755610" y="1410044"/>
            <a:ext cx="953064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EAT APPLE'S EVERY DAY (digest mentally and apply in practice)</a:t>
            </a:r>
            <a:endParaRPr lang="en-US" dirty="0"/>
          </a:p>
          <a:p>
            <a:endParaRPr lang="en-GB" sz="2800" dirty="0">
              <a:ea typeface="+mn-lt"/>
              <a:cs typeface="+mn-lt"/>
            </a:endParaRPr>
          </a:p>
          <a:p>
            <a:r>
              <a:rPr lang="en-GB" sz="2800" dirty="0">
                <a:ea typeface="+mn-lt"/>
                <a:cs typeface="+mn-lt"/>
              </a:rPr>
              <a:t>A – ATTITUDE (be positive)</a:t>
            </a:r>
            <a:endParaRPr lang="en-US" dirty="0"/>
          </a:p>
          <a:p>
            <a:r>
              <a:rPr lang="en-GB" sz="2800" dirty="0">
                <a:ea typeface="+mn-lt"/>
                <a:cs typeface="+mn-lt"/>
              </a:rPr>
              <a:t>P – PLAN (of action)</a:t>
            </a:r>
            <a:endParaRPr lang="en-GB" dirty="0"/>
          </a:p>
          <a:p>
            <a:r>
              <a:rPr lang="en-GB" sz="2800" dirty="0">
                <a:ea typeface="+mn-lt"/>
                <a:cs typeface="+mn-lt"/>
              </a:rPr>
              <a:t>P – PEOPLE (empower)</a:t>
            </a:r>
            <a:endParaRPr lang="en-GB" dirty="0"/>
          </a:p>
          <a:p>
            <a:r>
              <a:rPr lang="en-GB" sz="2800" dirty="0">
                <a:ea typeface="+mn-lt"/>
                <a:cs typeface="+mn-lt"/>
              </a:rPr>
              <a:t>L – LEARN (to be lucky) </a:t>
            </a:r>
            <a:endParaRPr lang="en-GB">
              <a:ea typeface="+mn-lt"/>
              <a:cs typeface="+mn-lt"/>
            </a:endParaRPr>
          </a:p>
          <a:p>
            <a:r>
              <a:rPr lang="en-GB" sz="2800" dirty="0">
                <a:ea typeface="+mn-lt"/>
                <a:cs typeface="+mn-lt"/>
              </a:rPr>
              <a:t>E - ENERGY (to excel)</a:t>
            </a:r>
            <a:endParaRPr lang="en-GB" dirty="0"/>
          </a:p>
          <a:p>
            <a:r>
              <a:rPr lang="en-GB" sz="2800" dirty="0">
                <a:ea typeface="+mn-lt"/>
                <a:cs typeface="+mn-lt"/>
              </a:rPr>
              <a:t>S – SELLING (promote / market)</a:t>
            </a:r>
            <a:r>
              <a:rPr lang="en-GB" sz="2800" dirty="0">
                <a:solidFill>
                  <a:srgbClr val="FFFF00"/>
                </a:solidFill>
                <a:ea typeface="+mn-lt"/>
                <a:cs typeface="+mn-lt"/>
              </a:rPr>
              <a:t> </a:t>
            </a:r>
            <a:endParaRPr lang="en-GB" dirty="0">
              <a:solidFill>
                <a:srgbClr val="FFFF00"/>
              </a:solidFill>
            </a:endParaRPr>
          </a:p>
          <a:p>
            <a:endParaRPr lang="en-GB" sz="2800" dirty="0"/>
          </a:p>
          <a:p>
            <a:endParaRPr lang="en-GB" sz="2800" dirty="0">
              <a:ea typeface="+mn-lt"/>
              <a:cs typeface="+mn-lt"/>
            </a:endParaRPr>
          </a:p>
        </p:txBody>
      </p:sp>
    </p:spTree>
    <p:extLst>
      <p:ext uri="{BB962C8B-B14F-4D97-AF65-F5344CB8AC3E}">
        <p14:creationId xmlns:p14="http://schemas.microsoft.com/office/powerpoint/2010/main" val="27247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755610" y="1410044"/>
            <a:ext cx="9530644"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ea typeface="+mn-lt"/>
                <a:cs typeface="+mn-lt"/>
              </a:rPr>
              <a:t>LOT (use it a lot)</a:t>
            </a:r>
            <a:endParaRPr lang="en-US" b="1" dirty="0"/>
          </a:p>
          <a:p>
            <a:endParaRPr lang="en-GB" sz="2800" b="1" dirty="0">
              <a:ea typeface="+mn-lt"/>
              <a:cs typeface="+mn-lt"/>
            </a:endParaRPr>
          </a:p>
          <a:p>
            <a:r>
              <a:rPr lang="en-GB" sz="2800" dirty="0">
                <a:ea typeface="+mn-lt"/>
                <a:cs typeface="+mn-lt"/>
              </a:rPr>
              <a:t>L - LISTEN</a:t>
            </a:r>
            <a:endParaRPr lang="en-GB" dirty="0"/>
          </a:p>
          <a:p>
            <a:r>
              <a:rPr lang="en-GB" sz="2800" dirty="0">
                <a:ea typeface="+mn-lt"/>
                <a:cs typeface="+mn-lt"/>
              </a:rPr>
              <a:t>O – OBSERVE</a:t>
            </a:r>
            <a:endParaRPr lang="en-GB" dirty="0"/>
          </a:p>
          <a:p>
            <a:r>
              <a:rPr lang="en-GB" sz="2800" dirty="0">
                <a:ea typeface="+mn-lt"/>
                <a:cs typeface="+mn-lt"/>
              </a:rPr>
              <a:t>T - TALK</a:t>
            </a:r>
            <a:endParaRPr lang="en-GB" dirty="0"/>
          </a:p>
          <a:p>
            <a:endParaRPr lang="en-GB"/>
          </a:p>
          <a:p>
            <a:r>
              <a:rPr lang="en-GB" sz="2800" dirty="0">
                <a:ea typeface="+mn-lt"/>
                <a:cs typeface="+mn-lt"/>
              </a:rPr>
              <a:t>You have two eyes, two ears, and one mouth, use them proportionately. So, listen and observe more than you talk.</a:t>
            </a:r>
            <a:endParaRPr lang="en-GB" dirty="0">
              <a:ea typeface="+mn-lt"/>
              <a:cs typeface="+mn-lt"/>
            </a:endParaRPr>
          </a:p>
          <a:p>
            <a:endParaRPr lang="en-GB" sz="2800" dirty="0"/>
          </a:p>
          <a:p>
            <a:endParaRPr lang="en-GB" sz="2800" dirty="0">
              <a:ea typeface="+mn-lt"/>
              <a:cs typeface="+mn-lt"/>
            </a:endParaRPr>
          </a:p>
        </p:txBody>
      </p:sp>
    </p:spTree>
    <p:extLst>
      <p:ext uri="{BB962C8B-B14F-4D97-AF65-F5344CB8AC3E}">
        <p14:creationId xmlns:p14="http://schemas.microsoft.com/office/powerpoint/2010/main" val="188287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482441" y="1410044"/>
            <a:ext cx="11327813"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The 3 P's and C's (For leaders, staff and organisations)</a:t>
            </a:r>
            <a:endParaRPr lang="en-US" dirty="0">
              <a:ea typeface="+mn-lt"/>
              <a:cs typeface="+mn-lt"/>
            </a:endParaRPr>
          </a:p>
          <a:p>
            <a:endParaRPr lang="en-GB"/>
          </a:p>
          <a:p>
            <a:r>
              <a:rPr lang="en-GB" sz="2800" dirty="0">
                <a:ea typeface="+mn-lt"/>
                <a:cs typeface="+mn-lt"/>
              </a:rPr>
              <a:t>POSITION (be aware of your position at all times)</a:t>
            </a:r>
            <a:endParaRPr lang="en-GB" dirty="0"/>
          </a:p>
          <a:p>
            <a:r>
              <a:rPr lang="en-GB" sz="2800" dirty="0">
                <a:ea typeface="+mn-lt"/>
                <a:cs typeface="+mn-lt"/>
              </a:rPr>
              <a:t>POSSESSION (have the most up to date knowledge and information)</a:t>
            </a:r>
            <a:endParaRPr lang="en-GB" dirty="0"/>
          </a:p>
          <a:p>
            <a:r>
              <a:rPr lang="en-GB" sz="2800" dirty="0">
                <a:ea typeface="+mn-lt"/>
                <a:cs typeface="+mn-lt"/>
              </a:rPr>
              <a:t>POSITIVE (seek and promote the positive)</a:t>
            </a:r>
            <a:endParaRPr lang="en-GB" dirty="0"/>
          </a:p>
        </p:txBody>
      </p:sp>
      <p:sp>
        <p:nvSpPr>
          <p:cNvPr id="2" name="TextBox 1">
            <a:extLst>
              <a:ext uri="{FF2B5EF4-FFF2-40B4-BE49-F238E27FC236}">
                <a16:creationId xmlns:a16="http://schemas.microsoft.com/office/drawing/2014/main" id="{3108B765-BC7D-C2B1-CAA6-ADC924A52D19}"/>
              </a:ext>
            </a:extLst>
          </p:cNvPr>
          <p:cNvSpPr txBox="1"/>
          <p:nvPr/>
        </p:nvSpPr>
        <p:spPr>
          <a:xfrm>
            <a:off x="483080" y="4350588"/>
            <a:ext cx="1040633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cs typeface="Segoe UI"/>
              </a:rPr>
              <a:t>CONCENTRATION (be focused on priorities)​</a:t>
            </a:r>
          </a:p>
          <a:p>
            <a:r>
              <a:rPr lang="en-GB" sz="2800">
                <a:cs typeface="Segoe UI"/>
              </a:rPr>
              <a:t>CONTROL (be in control at all times)​</a:t>
            </a:r>
          </a:p>
          <a:p>
            <a:r>
              <a:rPr lang="en-GB" sz="2800">
                <a:cs typeface="Segoe UI"/>
              </a:rPr>
              <a:t>COMMITMENT (believe in yourself, your staff, your product/service)</a:t>
            </a:r>
          </a:p>
        </p:txBody>
      </p:sp>
    </p:spTree>
    <p:extLst>
      <p:ext uri="{BB962C8B-B14F-4D97-AF65-F5344CB8AC3E}">
        <p14:creationId xmlns:p14="http://schemas.microsoft.com/office/powerpoint/2010/main" val="33334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482441" y="1410044"/>
            <a:ext cx="11327813"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ea typeface="+mn-lt"/>
                <a:cs typeface="+mn-lt"/>
              </a:rPr>
              <a:t>KISS EVERY DAY</a:t>
            </a:r>
            <a:endParaRPr lang="en-US" b="1" dirty="0"/>
          </a:p>
          <a:p>
            <a:endParaRPr lang="en-GB"/>
          </a:p>
          <a:p>
            <a:r>
              <a:rPr lang="en-GB" sz="2800" dirty="0">
                <a:ea typeface="+mn-lt"/>
                <a:cs typeface="+mn-lt"/>
              </a:rPr>
              <a:t>К - КЕЕР</a:t>
            </a:r>
            <a:endParaRPr lang="en-GB" dirty="0"/>
          </a:p>
          <a:p>
            <a:r>
              <a:rPr lang="en-GB" sz="2800" dirty="0">
                <a:ea typeface="+mn-lt"/>
                <a:cs typeface="+mn-lt"/>
              </a:rPr>
              <a:t>I - IT</a:t>
            </a:r>
            <a:endParaRPr lang="en-GB" dirty="0"/>
          </a:p>
          <a:p>
            <a:r>
              <a:rPr lang="en-GB" sz="2800" dirty="0">
                <a:ea typeface="+mn-lt"/>
                <a:cs typeface="+mn-lt"/>
              </a:rPr>
              <a:t>S - SIMPLE </a:t>
            </a:r>
            <a:endParaRPr lang="en-GB" dirty="0"/>
          </a:p>
          <a:p>
            <a:r>
              <a:rPr lang="en-GB" sz="2800" dirty="0">
                <a:ea typeface="+mn-lt"/>
                <a:cs typeface="+mn-lt"/>
              </a:rPr>
              <a:t>S - SILLY</a:t>
            </a:r>
            <a:endParaRPr lang="en-GB" dirty="0"/>
          </a:p>
          <a:p>
            <a:endParaRPr lang="en-GB" sz="2800" dirty="0">
              <a:ea typeface="+mn-lt"/>
              <a:cs typeface="+mn-lt"/>
            </a:endParaRPr>
          </a:p>
        </p:txBody>
      </p:sp>
    </p:spTree>
    <p:extLst>
      <p:ext uri="{BB962C8B-B14F-4D97-AF65-F5344CB8AC3E}">
        <p14:creationId xmlns:p14="http://schemas.microsoft.com/office/powerpoint/2010/main" val="39130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482441" y="1410044"/>
            <a:ext cx="11327813"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ea typeface="+mn-lt"/>
                <a:cs typeface="+mn-lt"/>
              </a:rPr>
              <a:t>The ABC of Leadership Quotes:</a:t>
            </a:r>
            <a:endParaRPr lang="en-US" dirty="0"/>
          </a:p>
          <a:p>
            <a:endParaRPr lang="en-GB"/>
          </a:p>
          <a:p>
            <a:r>
              <a:rPr lang="en-GB" sz="2800" dirty="0">
                <a:ea typeface="+mn-lt"/>
                <a:cs typeface="+mn-lt"/>
              </a:rPr>
              <a:t>"Accentuate the positive and limit the negative."</a:t>
            </a:r>
            <a:endParaRPr lang="en-GB" dirty="0"/>
          </a:p>
          <a:p>
            <a:endParaRPr lang="en-GB"/>
          </a:p>
          <a:p>
            <a:r>
              <a:rPr lang="en-GB" sz="2800" dirty="0">
                <a:ea typeface="+mn-lt"/>
                <a:cs typeface="+mn-lt"/>
              </a:rPr>
              <a:t>"Anticipate the difficult by managing the easy."</a:t>
            </a:r>
            <a:endParaRPr lang="en-GB"/>
          </a:p>
          <a:p>
            <a:endParaRPr lang="en-GB"/>
          </a:p>
          <a:p>
            <a:r>
              <a:rPr lang="en-GB" sz="2800" dirty="0">
                <a:ea typeface="+mn-lt"/>
                <a:cs typeface="+mn-lt"/>
              </a:rPr>
              <a:t>"Assume, to assume is to potentially make and ASS of U and ME"</a:t>
            </a:r>
            <a:endParaRPr lang="en-GB" dirty="0"/>
          </a:p>
          <a:p>
            <a:endParaRPr lang="en-GB"/>
          </a:p>
          <a:p>
            <a:r>
              <a:rPr lang="en-GB" sz="2800" dirty="0">
                <a:ea typeface="+mn-lt"/>
                <a:cs typeface="+mn-lt"/>
              </a:rPr>
              <a:t>"Blame is a coward's easy way out"</a:t>
            </a:r>
            <a:endParaRPr lang="en-GB"/>
          </a:p>
          <a:p>
            <a:endParaRPr lang="en-GB"/>
          </a:p>
          <a:p>
            <a:r>
              <a:rPr lang="en-GB" sz="2800" dirty="0">
                <a:ea typeface="+mn-lt"/>
                <a:cs typeface="+mn-lt"/>
              </a:rPr>
              <a:t>"Change for changes sake is a consultancy dream"</a:t>
            </a:r>
            <a:endParaRPr lang="en-GB"/>
          </a:p>
          <a:p>
            <a:endParaRPr lang="en-GB"/>
          </a:p>
          <a:p>
            <a:endParaRPr lang="en-GB" dirty="0"/>
          </a:p>
        </p:txBody>
      </p:sp>
    </p:spTree>
    <p:extLst>
      <p:ext uri="{BB962C8B-B14F-4D97-AF65-F5344CB8AC3E}">
        <p14:creationId xmlns:p14="http://schemas.microsoft.com/office/powerpoint/2010/main" val="15050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982DA-AD1D-B725-0C69-91622B9EE928}"/>
              </a:ext>
            </a:extLst>
          </p:cNvPr>
          <p:cNvSpPr txBox="1"/>
          <p:nvPr/>
        </p:nvSpPr>
        <p:spPr>
          <a:xfrm>
            <a:off x="1030110" y="1851218"/>
            <a:ext cx="962942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FFFF"/>
                </a:solidFill>
                <a:ea typeface="+mn-lt"/>
                <a:cs typeface="+mn-lt"/>
              </a:rPr>
              <a:t>Finally</a:t>
            </a:r>
            <a:r>
              <a:rPr lang="en-GB" sz="2800" baseline="0" dirty="0">
                <a:solidFill>
                  <a:srgbClr val="FFFFFF"/>
                </a:solidFill>
                <a:ea typeface="+mn-lt"/>
                <a:cs typeface="+mn-lt"/>
              </a:rPr>
              <a:t>, </a:t>
            </a:r>
            <a:r>
              <a:rPr lang="en-GB" sz="2800" dirty="0">
                <a:solidFill>
                  <a:srgbClr val="FFFFFF"/>
                </a:solidFill>
                <a:ea typeface="+mn-lt"/>
                <a:cs typeface="+mn-lt"/>
              </a:rPr>
              <a:t>considering a variety of areas, some pearls of wisdom collected from my own repertoire, but equally from many others I have come to regard and respect over time</a:t>
            </a:r>
            <a:endParaRPr lang="en-GB" sz="2800" dirty="0"/>
          </a:p>
        </p:txBody>
      </p:sp>
      <p:sp>
        <p:nvSpPr>
          <p:cNvPr id="3" name="TextBox 2">
            <a:extLst>
              <a:ext uri="{FF2B5EF4-FFF2-40B4-BE49-F238E27FC236}">
                <a16:creationId xmlns:a16="http://schemas.microsoft.com/office/drawing/2014/main" id="{D3375B4F-0B19-0147-999C-4225F0D1DE19}"/>
              </a:ext>
            </a:extLst>
          </p:cNvPr>
          <p:cNvSpPr txBox="1"/>
          <p:nvPr/>
        </p:nvSpPr>
        <p:spPr>
          <a:xfrm>
            <a:off x="1027289" y="4569178"/>
            <a:ext cx="802075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I will also look at the key principles and approaches required for leadership</a:t>
            </a:r>
            <a:endParaRPr lang="en-GB" dirty="0"/>
          </a:p>
        </p:txBody>
      </p:sp>
    </p:spTree>
    <p:extLst>
      <p:ext uri="{BB962C8B-B14F-4D97-AF65-F5344CB8AC3E}">
        <p14:creationId xmlns:p14="http://schemas.microsoft.com/office/powerpoint/2010/main" val="38678265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482441" y="1410044"/>
            <a:ext cx="11327813"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ea typeface="+mn-lt"/>
                <a:cs typeface="+mn-lt"/>
              </a:rPr>
              <a:t>The ABC of Leadership Quotes:</a:t>
            </a:r>
            <a:endParaRPr lang="en-US" dirty="0"/>
          </a:p>
          <a:p>
            <a:endParaRPr lang="en-GB"/>
          </a:p>
          <a:p>
            <a:endParaRPr lang="en-GB"/>
          </a:p>
          <a:p>
            <a:r>
              <a:rPr lang="en-GB" sz="2800" dirty="0">
                <a:ea typeface="+mn-lt"/>
                <a:cs typeface="+mn-lt"/>
              </a:rPr>
              <a:t>"Change is not made without inconvenience even from worse to better."</a:t>
            </a:r>
            <a:endParaRPr lang="en-GB" dirty="0"/>
          </a:p>
          <a:p>
            <a:endParaRPr lang="en-GB"/>
          </a:p>
          <a:p>
            <a:r>
              <a:rPr lang="en-GB" sz="2800" dirty="0">
                <a:ea typeface="+mn-lt"/>
                <a:cs typeface="+mn-lt"/>
              </a:rPr>
              <a:t>"Conceit will inflate the ego but fools the self"</a:t>
            </a:r>
            <a:endParaRPr lang="en-GB" dirty="0"/>
          </a:p>
          <a:p>
            <a:endParaRPr lang="en-GB"/>
          </a:p>
          <a:p>
            <a:r>
              <a:rPr lang="en-GB" sz="2800" dirty="0">
                <a:ea typeface="+mn-lt"/>
                <a:cs typeface="+mn-lt"/>
              </a:rPr>
              <a:t>"Common sense is difficult to apply if it's not common and people cannot understand the sense"</a:t>
            </a:r>
            <a:endParaRPr lang="en-GB" dirty="0"/>
          </a:p>
          <a:p>
            <a:endParaRPr lang="en-GB"/>
          </a:p>
          <a:p>
            <a:r>
              <a:rPr lang="en-GB" sz="2800" dirty="0">
                <a:ea typeface="+mn-lt"/>
                <a:cs typeface="+mn-lt"/>
              </a:rPr>
              <a:t>"Culture is not a substitute for life but the key to it."</a:t>
            </a:r>
            <a:endParaRPr lang="en-GB" dirty="0"/>
          </a:p>
          <a:p>
            <a:endParaRPr lang="en-GB"/>
          </a:p>
          <a:p>
            <a:endParaRPr lang="en-GB" dirty="0"/>
          </a:p>
        </p:txBody>
      </p:sp>
    </p:spTree>
    <p:extLst>
      <p:ext uri="{BB962C8B-B14F-4D97-AF65-F5344CB8AC3E}">
        <p14:creationId xmlns:p14="http://schemas.microsoft.com/office/powerpoint/2010/main" val="266810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482441" y="1410044"/>
            <a:ext cx="11327813"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ea typeface="+mn-lt"/>
                <a:cs typeface="+mn-lt"/>
              </a:rPr>
              <a:t>The ABC of Leadership Quotes:</a:t>
            </a:r>
            <a:endParaRPr lang="en-US" dirty="0"/>
          </a:p>
          <a:p>
            <a:endParaRPr lang="en-GB"/>
          </a:p>
          <a:p>
            <a:endParaRPr lang="en-GB"/>
          </a:p>
          <a:p>
            <a:r>
              <a:rPr lang="en-GB" sz="2800" dirty="0">
                <a:ea typeface="+mn-lt"/>
                <a:cs typeface="+mn-lt"/>
              </a:rPr>
              <a:t>"Don't raise your voice, improve your argument."</a:t>
            </a:r>
            <a:endParaRPr lang="en-GB" dirty="0"/>
          </a:p>
          <a:p>
            <a:endParaRPr lang="en-GB"/>
          </a:p>
          <a:p>
            <a:r>
              <a:rPr lang="en-GB" sz="2800" dirty="0">
                <a:ea typeface="+mn-lt"/>
                <a:cs typeface="+mn-lt"/>
              </a:rPr>
              <a:t>"Don't plan the future from the past"</a:t>
            </a:r>
            <a:endParaRPr lang="en-GB" dirty="0"/>
          </a:p>
          <a:p>
            <a:endParaRPr lang="en-GB"/>
          </a:p>
          <a:p>
            <a:r>
              <a:rPr lang="en-GB" sz="2800" dirty="0">
                <a:ea typeface="+mn-lt"/>
                <a:cs typeface="+mn-lt"/>
              </a:rPr>
              <a:t>"Followers of Machiavelli should live with him in his time."</a:t>
            </a:r>
            <a:endParaRPr lang="en-GB" dirty="0"/>
          </a:p>
          <a:p>
            <a:endParaRPr lang="en-GB"/>
          </a:p>
          <a:p>
            <a:r>
              <a:rPr lang="en-GB" sz="2800" dirty="0">
                <a:ea typeface="+mn-lt"/>
                <a:cs typeface="+mn-lt"/>
              </a:rPr>
              <a:t>"Gratitude is the attitude."</a:t>
            </a:r>
            <a:endParaRPr lang="en-GB" dirty="0"/>
          </a:p>
          <a:p>
            <a:endParaRPr lang="en-GB"/>
          </a:p>
          <a:p>
            <a:endParaRPr lang="en-GB" dirty="0"/>
          </a:p>
        </p:txBody>
      </p:sp>
    </p:spTree>
    <p:extLst>
      <p:ext uri="{BB962C8B-B14F-4D97-AF65-F5344CB8AC3E}">
        <p14:creationId xmlns:p14="http://schemas.microsoft.com/office/powerpoint/2010/main" val="408249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482441" y="1410044"/>
            <a:ext cx="11327813"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ea typeface="+mn-lt"/>
                <a:cs typeface="+mn-lt"/>
              </a:rPr>
              <a:t>The ABC of Leadership Quotes:</a:t>
            </a:r>
            <a:endParaRPr lang="en-US" dirty="0"/>
          </a:p>
          <a:p>
            <a:endParaRPr lang="en-GB"/>
          </a:p>
          <a:p>
            <a:endParaRPr lang="en-GB"/>
          </a:p>
          <a:p>
            <a:r>
              <a:rPr lang="en-GB" sz="2800" dirty="0">
                <a:ea typeface="+mn-lt"/>
                <a:cs typeface="+mn-lt"/>
              </a:rPr>
              <a:t>"Gratefulness for all is plenty for each."</a:t>
            </a:r>
            <a:endParaRPr lang="en-GB" dirty="0"/>
          </a:p>
          <a:p>
            <a:endParaRPr lang="en-GB"/>
          </a:p>
          <a:p>
            <a:r>
              <a:rPr lang="en-GB" sz="2800" dirty="0">
                <a:ea typeface="+mn-lt"/>
                <a:cs typeface="+mn-lt"/>
              </a:rPr>
              <a:t>"It's easier to be critical than to be correct."</a:t>
            </a:r>
            <a:endParaRPr lang="en-GB" dirty="0"/>
          </a:p>
          <a:p>
            <a:endParaRPr lang="en-GB"/>
          </a:p>
          <a:p>
            <a:r>
              <a:rPr lang="en-GB" sz="2800" dirty="0">
                <a:ea typeface="+mn-lt"/>
                <a:cs typeface="+mn-lt"/>
              </a:rPr>
              <a:t>"It's good to listen and to be listened to."</a:t>
            </a:r>
            <a:endParaRPr lang="en-GB" dirty="0"/>
          </a:p>
          <a:p>
            <a:endParaRPr lang="en-GB"/>
          </a:p>
          <a:p>
            <a:r>
              <a:rPr lang="en-GB" sz="2800" dirty="0">
                <a:ea typeface="+mn-lt"/>
                <a:cs typeface="+mn-lt"/>
              </a:rPr>
              <a:t>"Learning is for life."</a:t>
            </a:r>
            <a:endParaRPr lang="en-GB" dirty="0"/>
          </a:p>
          <a:p>
            <a:endParaRPr lang="en-GB"/>
          </a:p>
          <a:p>
            <a:endParaRPr lang="en-GB"/>
          </a:p>
          <a:p>
            <a:endParaRPr lang="en-GB" sz="2800" dirty="0"/>
          </a:p>
          <a:p>
            <a:endParaRPr lang="en-GB"/>
          </a:p>
        </p:txBody>
      </p:sp>
    </p:spTree>
    <p:extLst>
      <p:ext uri="{BB962C8B-B14F-4D97-AF65-F5344CB8AC3E}">
        <p14:creationId xmlns:p14="http://schemas.microsoft.com/office/powerpoint/2010/main" val="281298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482441" y="1410044"/>
            <a:ext cx="11327813"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ea typeface="+mn-lt"/>
                <a:cs typeface="+mn-lt"/>
              </a:rPr>
              <a:t>The ABC of Leadership Quotes:</a:t>
            </a:r>
            <a:endParaRPr lang="en-US" dirty="0"/>
          </a:p>
          <a:p>
            <a:endParaRPr lang="en-GB"/>
          </a:p>
          <a:p>
            <a:endParaRPr lang="en-GB"/>
          </a:p>
          <a:p>
            <a:r>
              <a:rPr lang="en-GB" sz="2800" dirty="0">
                <a:ea typeface="+mn-lt"/>
                <a:cs typeface="+mn-lt"/>
              </a:rPr>
              <a:t>"Lead by example and not excuse."</a:t>
            </a:r>
            <a:endParaRPr lang="en-GB" dirty="0"/>
          </a:p>
          <a:p>
            <a:endParaRPr lang="en-GB"/>
          </a:p>
          <a:p>
            <a:r>
              <a:rPr lang="en-GB" sz="2800" dirty="0">
                <a:ea typeface="+mn-lt"/>
                <a:cs typeface="+mn-lt"/>
              </a:rPr>
              <a:t>"Let the strong strengthen the weak."</a:t>
            </a:r>
            <a:endParaRPr lang="en-GB" dirty="0"/>
          </a:p>
          <a:p>
            <a:endParaRPr lang="en-GB"/>
          </a:p>
          <a:p>
            <a:r>
              <a:rPr lang="en-GB" sz="2800" dirty="0">
                <a:ea typeface="+mn-lt"/>
                <a:cs typeface="+mn-lt"/>
              </a:rPr>
              <a:t>"Never give up on someone until they fail at something they like."</a:t>
            </a:r>
            <a:endParaRPr lang="en-GB" dirty="0"/>
          </a:p>
          <a:p>
            <a:endParaRPr lang="en-GB"/>
          </a:p>
          <a:p>
            <a:r>
              <a:rPr lang="en-GB" sz="2800" dirty="0">
                <a:ea typeface="+mn-lt"/>
                <a:cs typeface="+mn-lt"/>
              </a:rPr>
              <a:t>"Never leave for tomorrow what you can do today."</a:t>
            </a:r>
            <a:endParaRPr lang="en-GB" dirty="0"/>
          </a:p>
          <a:p>
            <a:endParaRPr lang="en-GB"/>
          </a:p>
          <a:p>
            <a:r>
              <a:rPr lang="en-GB" sz="2800" dirty="0">
                <a:ea typeface="+mn-lt"/>
                <a:cs typeface="+mn-lt"/>
              </a:rPr>
              <a:t>"People who act big are at their smallest."</a:t>
            </a:r>
            <a:endParaRPr lang="en-GB" dirty="0"/>
          </a:p>
          <a:p>
            <a:endParaRPr lang="en-GB"/>
          </a:p>
          <a:p>
            <a:endParaRPr lang="en-GB" dirty="0"/>
          </a:p>
        </p:txBody>
      </p:sp>
    </p:spTree>
    <p:extLst>
      <p:ext uri="{BB962C8B-B14F-4D97-AF65-F5344CB8AC3E}">
        <p14:creationId xmlns:p14="http://schemas.microsoft.com/office/powerpoint/2010/main" val="287220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482441" y="1410044"/>
            <a:ext cx="11327813"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ea typeface="+mn-lt"/>
                <a:cs typeface="+mn-lt"/>
              </a:rPr>
              <a:t>The ABC of Leadership Quotes:</a:t>
            </a:r>
            <a:endParaRPr lang="en-US" dirty="0"/>
          </a:p>
          <a:p>
            <a:endParaRPr lang="en-GB"/>
          </a:p>
          <a:p>
            <a:endParaRPr lang="en-GB"/>
          </a:p>
          <a:p>
            <a:r>
              <a:rPr lang="en-GB" sz="2800" dirty="0">
                <a:ea typeface="+mn-lt"/>
                <a:cs typeface="+mn-lt"/>
              </a:rPr>
              <a:t>"Power is trust."</a:t>
            </a:r>
            <a:endParaRPr lang="en-GB" dirty="0"/>
          </a:p>
          <a:p>
            <a:endParaRPr lang="en-GB"/>
          </a:p>
          <a:p>
            <a:r>
              <a:rPr lang="en-GB" sz="2800" dirty="0">
                <a:ea typeface="+mn-lt"/>
                <a:cs typeface="+mn-lt"/>
              </a:rPr>
              <a:t>"Power corrupts, absolute power corrupts absolutely."</a:t>
            </a:r>
            <a:endParaRPr lang="en-GB" dirty="0"/>
          </a:p>
          <a:p>
            <a:endParaRPr lang="en-GB"/>
          </a:p>
          <a:p>
            <a:r>
              <a:rPr lang="en-GB" sz="2800" dirty="0">
                <a:ea typeface="+mn-lt"/>
                <a:cs typeface="+mn-lt"/>
              </a:rPr>
              <a:t>"Power used with restraint is impressive."</a:t>
            </a:r>
            <a:endParaRPr lang="en-GB" dirty="0"/>
          </a:p>
          <a:p>
            <a:endParaRPr lang="en-GB"/>
          </a:p>
          <a:p>
            <a:r>
              <a:rPr lang="en-GB" sz="2800" dirty="0">
                <a:ea typeface="+mn-lt"/>
                <a:cs typeface="+mn-lt"/>
              </a:rPr>
              <a:t>"Praise given is a joy doubled."</a:t>
            </a:r>
            <a:endParaRPr lang="en-GB" dirty="0"/>
          </a:p>
          <a:p>
            <a:endParaRPr lang="en-GB"/>
          </a:p>
          <a:p>
            <a:r>
              <a:rPr lang="en-GB" sz="2800" dirty="0">
                <a:ea typeface="+mn-lt"/>
                <a:cs typeface="+mn-lt"/>
              </a:rPr>
              <a:t>"Practice what you preach."</a:t>
            </a:r>
            <a:endParaRPr lang="en-GB" dirty="0"/>
          </a:p>
          <a:p>
            <a:endParaRPr lang="en-GB"/>
          </a:p>
          <a:p>
            <a:endParaRPr lang="en-GB" dirty="0"/>
          </a:p>
        </p:txBody>
      </p:sp>
    </p:spTree>
    <p:extLst>
      <p:ext uri="{BB962C8B-B14F-4D97-AF65-F5344CB8AC3E}">
        <p14:creationId xmlns:p14="http://schemas.microsoft.com/office/powerpoint/2010/main" val="138601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482441" y="1410044"/>
            <a:ext cx="11327813"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ea typeface="+mn-lt"/>
                <a:cs typeface="+mn-lt"/>
              </a:rPr>
              <a:t>The ABC of Leadership Quotes:</a:t>
            </a:r>
            <a:endParaRPr lang="en-US" dirty="0"/>
          </a:p>
          <a:p>
            <a:endParaRPr lang="en-GB"/>
          </a:p>
          <a:p>
            <a:r>
              <a:rPr lang="en-GB" sz="2800" dirty="0">
                <a:ea typeface="+mn-lt"/>
                <a:cs typeface="+mn-lt"/>
              </a:rPr>
              <a:t>"Problems are challenges in disguise."</a:t>
            </a:r>
            <a:endParaRPr lang="en-GB" dirty="0"/>
          </a:p>
          <a:p>
            <a:endParaRPr lang="en-GB"/>
          </a:p>
          <a:p>
            <a:r>
              <a:rPr lang="en-GB" sz="2800" dirty="0">
                <a:ea typeface="+mn-lt"/>
                <a:cs typeface="+mn-lt"/>
              </a:rPr>
              <a:t>"Problems are solutions waiting to be found."</a:t>
            </a:r>
            <a:endParaRPr lang="en-GB" dirty="0"/>
          </a:p>
          <a:p>
            <a:endParaRPr lang="en-GB"/>
          </a:p>
          <a:p>
            <a:r>
              <a:rPr lang="en-GB" sz="2800" dirty="0">
                <a:ea typeface="+mn-lt"/>
                <a:cs typeface="+mn-lt"/>
              </a:rPr>
              <a:t>"Success is about doing ordinary things extraordinary well."</a:t>
            </a:r>
            <a:endParaRPr lang="en-GB" dirty="0"/>
          </a:p>
          <a:p>
            <a:endParaRPr lang="en-GB"/>
          </a:p>
          <a:p>
            <a:r>
              <a:rPr lang="en-GB" sz="2800" dirty="0">
                <a:ea typeface="+mn-lt"/>
                <a:cs typeface="+mn-lt"/>
              </a:rPr>
              <a:t>"Time spent in a job is not the same as experience."</a:t>
            </a:r>
            <a:endParaRPr lang="en-GB" dirty="0"/>
          </a:p>
          <a:p>
            <a:endParaRPr lang="en-GB"/>
          </a:p>
          <a:p>
            <a:r>
              <a:rPr lang="en-GB" sz="2800" dirty="0">
                <a:ea typeface="+mn-lt"/>
                <a:cs typeface="+mn-lt"/>
              </a:rPr>
              <a:t>"To be wise after the event is to use your wisdom to late."</a:t>
            </a:r>
            <a:endParaRPr lang="en-GB" dirty="0"/>
          </a:p>
          <a:p>
            <a:endParaRPr lang="en-US"/>
          </a:p>
          <a:p>
            <a:endParaRPr lang="en-GB" sz="2800" dirty="0">
              <a:ea typeface="+mn-lt"/>
              <a:cs typeface="+mn-lt"/>
            </a:endParaRPr>
          </a:p>
        </p:txBody>
      </p:sp>
    </p:spTree>
    <p:extLst>
      <p:ext uri="{BB962C8B-B14F-4D97-AF65-F5344CB8AC3E}">
        <p14:creationId xmlns:p14="http://schemas.microsoft.com/office/powerpoint/2010/main" val="42689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A9AAA-97C9-2A19-718A-39DF560FF830}"/>
              </a:ext>
            </a:extLst>
          </p:cNvPr>
          <p:cNvSpPr txBox="1"/>
          <p:nvPr/>
        </p:nvSpPr>
        <p:spPr>
          <a:xfrm>
            <a:off x="482441" y="1410044"/>
            <a:ext cx="11327813"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ea typeface="+mn-lt"/>
                <a:cs typeface="+mn-lt"/>
              </a:rPr>
              <a:t>The ABC of Leadership Quotes:</a:t>
            </a:r>
            <a:endParaRPr lang="en-US" dirty="0"/>
          </a:p>
          <a:p>
            <a:endParaRPr lang="en-GB"/>
          </a:p>
          <a:p>
            <a:endParaRPr lang="en-GB"/>
          </a:p>
          <a:p>
            <a:endParaRPr lang="en-GB"/>
          </a:p>
          <a:p>
            <a:r>
              <a:rPr lang="en-GB" sz="2800" dirty="0">
                <a:ea typeface="+mn-lt"/>
                <a:cs typeface="+mn-lt"/>
              </a:rPr>
              <a:t>"Truth is denied by prejudice."</a:t>
            </a:r>
            <a:endParaRPr lang="en-GB" dirty="0"/>
          </a:p>
          <a:p>
            <a:endParaRPr lang="en-GB"/>
          </a:p>
          <a:p>
            <a:r>
              <a:rPr lang="en-GB" sz="2800" dirty="0">
                <a:ea typeface="+mn-lt"/>
                <a:cs typeface="+mn-lt"/>
              </a:rPr>
              <a:t>"Truth and honesty, not hype and jargon."</a:t>
            </a:r>
            <a:endParaRPr lang="en-GB" dirty="0"/>
          </a:p>
          <a:p>
            <a:endParaRPr lang="en-GB">
              <a:ea typeface="+mn-lt"/>
              <a:cs typeface="+mn-lt"/>
            </a:endParaRPr>
          </a:p>
          <a:p>
            <a:r>
              <a:rPr lang="en-GB" sz="2800" dirty="0">
                <a:ea typeface="+mn-lt"/>
                <a:cs typeface="+mn-lt"/>
              </a:rPr>
              <a:t>"You reveal who you are in the way you treat others."</a:t>
            </a:r>
            <a:endParaRPr lang="en-GB" dirty="0"/>
          </a:p>
          <a:p>
            <a:endParaRPr lang="en-GB" sz="2800" dirty="0"/>
          </a:p>
          <a:p>
            <a:endParaRPr lang="en-GB" sz="2800" dirty="0">
              <a:ea typeface="+mn-lt"/>
              <a:cs typeface="+mn-lt"/>
            </a:endParaRPr>
          </a:p>
        </p:txBody>
      </p:sp>
    </p:spTree>
    <p:extLst>
      <p:ext uri="{BB962C8B-B14F-4D97-AF65-F5344CB8AC3E}">
        <p14:creationId xmlns:p14="http://schemas.microsoft.com/office/powerpoint/2010/main" val="4374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721A9-C4B9-5E28-6161-DD3D0DB7D2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016265D-EBA0-3FB0-396F-7545A9474C89}"/>
              </a:ext>
            </a:extLst>
          </p:cNvPr>
          <p:cNvSpPr txBox="1"/>
          <p:nvPr/>
        </p:nvSpPr>
        <p:spPr>
          <a:xfrm>
            <a:off x="482441" y="1410044"/>
            <a:ext cx="11327813"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5400" b="1" dirty="0"/>
              <a:t>Thank You</a:t>
            </a:r>
            <a:endParaRPr lang="en-US"/>
          </a:p>
          <a:p>
            <a:endParaRPr lang="en-GB" sz="2800" dirty="0"/>
          </a:p>
          <a:p>
            <a:endParaRPr lang="en-GB" sz="2800" dirty="0">
              <a:ea typeface="+mn-lt"/>
              <a:cs typeface="+mn-lt"/>
            </a:endParaRPr>
          </a:p>
        </p:txBody>
      </p:sp>
      <p:sp>
        <p:nvSpPr>
          <p:cNvPr id="4" name="TextBox 3">
            <a:extLst>
              <a:ext uri="{FF2B5EF4-FFF2-40B4-BE49-F238E27FC236}">
                <a16:creationId xmlns:a16="http://schemas.microsoft.com/office/drawing/2014/main" id="{D381AE03-CCBF-55EF-773E-2B6A89851590}"/>
              </a:ext>
            </a:extLst>
          </p:cNvPr>
          <p:cNvSpPr txBox="1"/>
          <p:nvPr/>
        </p:nvSpPr>
        <p:spPr>
          <a:xfrm>
            <a:off x="480060" y="3431725"/>
            <a:ext cx="11327813"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5400" b="1" dirty="0"/>
              <a:t>Any Questions?</a:t>
            </a:r>
          </a:p>
          <a:p>
            <a:endParaRPr lang="en-GB" sz="2800" dirty="0"/>
          </a:p>
          <a:p>
            <a:endParaRPr lang="en-GB" sz="2800" dirty="0">
              <a:ea typeface="+mn-lt"/>
              <a:cs typeface="+mn-lt"/>
            </a:endParaRPr>
          </a:p>
        </p:txBody>
      </p:sp>
    </p:spTree>
    <p:extLst>
      <p:ext uri="{BB962C8B-B14F-4D97-AF65-F5344CB8AC3E}">
        <p14:creationId xmlns:p14="http://schemas.microsoft.com/office/powerpoint/2010/main" val="104864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F37321-BEFE-9319-6195-3C5DC7F937A6}"/>
              </a:ext>
            </a:extLst>
          </p:cNvPr>
          <p:cNvSpPr txBox="1"/>
          <p:nvPr/>
        </p:nvSpPr>
        <p:spPr>
          <a:xfrm>
            <a:off x="1199443" y="2610555"/>
            <a:ext cx="9812866"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dirty="0">
                <a:solidFill>
                  <a:srgbClr val="FF0000"/>
                </a:solidFill>
                <a:ea typeface="+mn-lt"/>
                <a:cs typeface="+mn-lt"/>
              </a:rPr>
              <a:t>The England Nation-state </a:t>
            </a:r>
            <a:endParaRPr lang="en-GB" sz="4400" dirty="0">
              <a:solidFill>
                <a:srgbClr val="FF0000"/>
              </a:solidFill>
            </a:endParaRPr>
          </a:p>
          <a:p>
            <a:pPr algn="ctr"/>
            <a:endParaRPr lang="en-GB" dirty="0">
              <a:ea typeface="+mn-lt"/>
              <a:cs typeface="+mn-lt"/>
            </a:endParaRPr>
          </a:p>
        </p:txBody>
      </p:sp>
    </p:spTree>
    <p:extLst>
      <p:ext uri="{BB962C8B-B14F-4D97-AF65-F5344CB8AC3E}">
        <p14:creationId xmlns:p14="http://schemas.microsoft.com/office/powerpoint/2010/main" val="306232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F37321-BEFE-9319-6195-3C5DC7F937A6}"/>
              </a:ext>
            </a:extLst>
          </p:cNvPr>
          <p:cNvSpPr txBox="1"/>
          <p:nvPr/>
        </p:nvSpPr>
        <p:spPr>
          <a:xfrm>
            <a:off x="1015999" y="846666"/>
            <a:ext cx="981286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The England Nation-state need, leaders, managers, organisations and institutions, with a risk aware culture Dominant and thriving</a:t>
            </a:r>
            <a:endParaRPr lang="en-US" sz="2800" dirty="0">
              <a:ea typeface="+mn-lt"/>
              <a:cs typeface="+mn-lt"/>
            </a:endParaRPr>
          </a:p>
        </p:txBody>
      </p:sp>
      <p:sp>
        <p:nvSpPr>
          <p:cNvPr id="6" name="TextBox 5">
            <a:extLst>
              <a:ext uri="{FF2B5EF4-FFF2-40B4-BE49-F238E27FC236}">
                <a16:creationId xmlns:a16="http://schemas.microsoft.com/office/drawing/2014/main" id="{3E9AE96A-52B7-FBD4-931A-678CD6BAA034}"/>
              </a:ext>
            </a:extLst>
          </p:cNvPr>
          <p:cNvSpPr txBox="1"/>
          <p:nvPr/>
        </p:nvSpPr>
        <p:spPr>
          <a:xfrm>
            <a:off x="1016000" y="3876561"/>
            <a:ext cx="981286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Elected representatives serve the citizens who elect them</a:t>
            </a:r>
            <a:endParaRPr lang="en-US" dirty="0">
              <a:ea typeface="+mn-lt"/>
              <a:cs typeface="+mn-lt"/>
            </a:endParaRPr>
          </a:p>
        </p:txBody>
      </p:sp>
      <p:sp>
        <p:nvSpPr>
          <p:cNvPr id="2" name="TextBox 1">
            <a:extLst>
              <a:ext uri="{FF2B5EF4-FFF2-40B4-BE49-F238E27FC236}">
                <a16:creationId xmlns:a16="http://schemas.microsoft.com/office/drawing/2014/main" id="{535BF4C1-1730-67B5-12F4-6A89A79B359E}"/>
              </a:ext>
            </a:extLst>
          </p:cNvPr>
          <p:cNvSpPr txBox="1"/>
          <p:nvPr/>
        </p:nvSpPr>
        <p:spPr>
          <a:xfrm>
            <a:off x="1013178" y="2480733"/>
            <a:ext cx="916375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With an entrepreneurial, altruistic philanthropic leadership culture</a:t>
            </a:r>
            <a:endParaRPr lang="en-GB"/>
          </a:p>
        </p:txBody>
      </p:sp>
      <p:sp>
        <p:nvSpPr>
          <p:cNvPr id="3" name="TextBox 2">
            <a:extLst>
              <a:ext uri="{FF2B5EF4-FFF2-40B4-BE49-F238E27FC236}">
                <a16:creationId xmlns:a16="http://schemas.microsoft.com/office/drawing/2014/main" id="{E59AE4A4-C380-0417-8ED9-D35D51939FA7}"/>
              </a:ext>
            </a:extLst>
          </p:cNvPr>
          <p:cNvSpPr txBox="1"/>
          <p:nvPr/>
        </p:nvSpPr>
        <p:spPr>
          <a:xfrm>
            <a:off x="1013178" y="5274734"/>
            <a:ext cx="916375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This applies equally to elected politicians and political leaders at all levels</a:t>
            </a:r>
            <a:endParaRPr lang="en-GB"/>
          </a:p>
        </p:txBody>
      </p:sp>
    </p:spTree>
    <p:extLst>
      <p:ext uri="{BB962C8B-B14F-4D97-AF65-F5344CB8AC3E}">
        <p14:creationId xmlns:p14="http://schemas.microsoft.com/office/powerpoint/2010/main" val="35984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Words>
  <Application>Microsoft Office PowerPoint</Application>
  <PresentationFormat>Widescreen</PresentationFormat>
  <Paragraphs>1</Paragraphs>
  <Slides>77</Slides>
  <Notes>1</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Ion</vt:lpstr>
      <vt:lpstr>"LEADERSHIP  AT ITS VERY BEST" </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2095</cp:revision>
  <dcterms:created xsi:type="dcterms:W3CDTF">2024-07-14T18:38:16Z</dcterms:created>
  <dcterms:modified xsi:type="dcterms:W3CDTF">2025-03-15T12:00:17Z</dcterms:modified>
</cp:coreProperties>
</file>